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94" r:id="rId3"/>
    <p:sldId id="257" r:id="rId4"/>
    <p:sldId id="295" r:id="rId5"/>
    <p:sldId id="296" r:id="rId6"/>
    <p:sldId id="297" r:id="rId7"/>
    <p:sldId id="298" r:id="rId8"/>
    <p:sldId id="258" r:id="rId9"/>
    <p:sldId id="300" r:id="rId10"/>
    <p:sldId id="299" r:id="rId11"/>
    <p:sldId id="301" r:id="rId12"/>
    <p:sldId id="302" r:id="rId13"/>
    <p:sldId id="284" r:id="rId14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F0A497-183A-4DB9-9D12-D7A4DF91DF28}" type="datetimeFigureOut">
              <a:rPr lang="id-ID" smtClean="0"/>
              <a:t>05/09/2017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89B986-AD61-428E-B17B-1E6941927ACE}" type="slidenum">
              <a:rPr lang="id-ID" smtClean="0"/>
              <a:t>‹#›</a:t>
            </a:fld>
            <a:endParaRPr lang="id-ID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A497-183A-4DB9-9D12-D7A4DF91DF28}" type="datetimeFigureOut">
              <a:rPr lang="id-ID" smtClean="0"/>
              <a:t>05/09/2017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B986-AD61-428E-B17B-1E6941927ACE}" type="slidenum">
              <a:rPr lang="id-ID" smtClean="0"/>
              <a:t>‹#›</a:t>
            </a:fld>
            <a:endParaRPr lang="id-ID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A497-183A-4DB9-9D12-D7A4DF91DF28}" type="datetimeFigureOut">
              <a:rPr lang="id-ID" smtClean="0"/>
              <a:t>05/09/2017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B986-AD61-428E-B17B-1E6941927ACE}" type="slidenum">
              <a:rPr lang="id-ID" smtClean="0"/>
              <a:t>‹#›</a:t>
            </a:fld>
            <a:endParaRPr lang="id-ID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A497-183A-4DB9-9D12-D7A4DF91DF28}" type="datetimeFigureOut">
              <a:rPr lang="id-ID" smtClean="0"/>
              <a:t>05/09/2017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B986-AD61-428E-B17B-1E6941927ACE}" type="slidenum">
              <a:rPr lang="id-ID" smtClean="0"/>
              <a:t>‹#›</a:t>
            </a:fld>
            <a:endParaRPr lang="id-ID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A497-183A-4DB9-9D12-D7A4DF91DF28}" type="datetimeFigureOut">
              <a:rPr lang="id-ID" smtClean="0"/>
              <a:t>05/09/2017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B986-AD61-428E-B17B-1E6941927ACE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A497-183A-4DB9-9D12-D7A4DF91DF28}" type="datetimeFigureOut">
              <a:rPr lang="id-ID" smtClean="0"/>
              <a:t>05/09/2017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B986-AD61-428E-B17B-1E6941927ACE}" type="slidenum">
              <a:rPr lang="id-ID" smtClean="0"/>
              <a:t>‹#›</a:t>
            </a:fld>
            <a:endParaRPr lang="id-ID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A497-183A-4DB9-9D12-D7A4DF91DF28}" type="datetimeFigureOut">
              <a:rPr lang="id-ID" smtClean="0"/>
              <a:t>05/09/2017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B986-AD61-428E-B17B-1E6941927ACE}" type="slidenum">
              <a:rPr lang="id-ID" smtClean="0"/>
              <a:t>‹#›</a:t>
            </a:fld>
            <a:endParaRPr lang="id-ID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A497-183A-4DB9-9D12-D7A4DF91DF28}" type="datetimeFigureOut">
              <a:rPr lang="id-ID" smtClean="0"/>
              <a:t>05/09/2017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B986-AD61-428E-B17B-1E6941927ACE}" type="slidenum">
              <a:rPr lang="id-ID" smtClean="0"/>
              <a:t>‹#›</a:t>
            </a:fld>
            <a:endParaRPr lang="id-ID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A497-183A-4DB9-9D12-D7A4DF91DF28}" type="datetimeFigureOut">
              <a:rPr lang="id-ID" smtClean="0"/>
              <a:t>05/09/2017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B986-AD61-428E-B17B-1E6941927AC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A497-183A-4DB9-9D12-D7A4DF91DF28}" type="datetimeFigureOut">
              <a:rPr lang="id-ID" smtClean="0"/>
              <a:t>05/09/2017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B986-AD61-428E-B17B-1E6941927AC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A497-183A-4DB9-9D12-D7A4DF91DF28}" type="datetimeFigureOut">
              <a:rPr lang="id-ID" smtClean="0"/>
              <a:t>05/09/2017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B986-AD61-428E-B17B-1E6941927AC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3F0A497-183A-4DB9-9D12-D7A4DF91DF28}" type="datetimeFigureOut">
              <a:rPr lang="id-ID" smtClean="0"/>
              <a:t>05/09/2017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C89B986-AD61-428E-B17B-1E6941927ACE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1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d-ID" sz="4000" b="1" dirty="0" smtClean="0"/>
              <a:t>Sistem Informasi</a:t>
            </a:r>
            <a:br>
              <a:rPr lang="id-ID" sz="4000" b="1" dirty="0" smtClean="0"/>
            </a:br>
            <a:r>
              <a:rPr lang="id-ID" sz="4000" b="1" dirty="0" smtClean="0"/>
              <a:t>Evaluasi </a:t>
            </a:r>
            <a:r>
              <a:rPr lang="id-ID" sz="4000" dirty="0" smtClean="0"/>
              <a:t>Z</a:t>
            </a:r>
            <a:r>
              <a:rPr lang="id-ID" sz="4000" b="1" dirty="0" smtClean="0"/>
              <a:t>ona Integritas</a:t>
            </a:r>
            <a:br>
              <a:rPr lang="id-ID" sz="4000" b="1" dirty="0" smtClean="0"/>
            </a:br>
            <a:r>
              <a:rPr lang="id-ID" sz="4000" b="1" dirty="0" smtClean="0"/>
              <a:t>Badan </a:t>
            </a:r>
            <a:r>
              <a:rPr lang="id-ID" sz="4000" dirty="0" smtClean="0"/>
              <a:t>P</a:t>
            </a:r>
            <a:r>
              <a:rPr lang="id-ID" sz="4000" b="1" dirty="0" smtClean="0"/>
              <a:t>usat </a:t>
            </a:r>
            <a:r>
              <a:rPr lang="id-ID" sz="4000" dirty="0"/>
              <a:t>S</a:t>
            </a:r>
            <a:r>
              <a:rPr lang="id-ID" sz="4000" b="1" dirty="0" smtClean="0"/>
              <a:t>tatistik</a:t>
            </a:r>
            <a:endParaRPr lang="id-ID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d-ID" dirty="0" smtClean="0"/>
              <a:t>Mugi Rohimah (13.7739) </a:t>
            </a:r>
          </a:p>
          <a:p>
            <a:r>
              <a:rPr lang="id-ID" dirty="0" smtClean="0"/>
              <a:t>STIS 55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6938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Implementasi Basis Data</a:t>
            </a:r>
            <a:endParaRPr lang="id-ID" dirty="0"/>
          </a:p>
        </p:txBody>
      </p:sp>
      <p:pic>
        <p:nvPicPr>
          <p:cNvPr id="1331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66" t="8153" r="6586" b="1782"/>
          <a:stretch>
            <a:fillRect/>
          </a:stretch>
        </p:blipFill>
        <p:spPr bwMode="auto">
          <a:xfrm>
            <a:off x="1187624" y="2180050"/>
            <a:ext cx="6624736" cy="439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416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349005"/>
          </a:xfrm>
        </p:spPr>
        <p:txBody>
          <a:bodyPr>
            <a:normAutofit fontScale="62500" lnSpcReduction="20000"/>
          </a:bodyPr>
          <a:lstStyle/>
          <a:p>
            <a:pPr marL="0" lvl="0" indent="0">
              <a:buNone/>
            </a:pPr>
            <a:r>
              <a:rPr lang="id-ID" dirty="0" smtClean="0"/>
              <a:t>Berdasarkan </a:t>
            </a:r>
            <a:r>
              <a:rPr lang="id-ID" dirty="0"/>
              <a:t>hasil analisis sistem berjalan didapatkan beberapa permasalahan antara lain:</a:t>
            </a:r>
          </a:p>
          <a:p>
            <a:pPr lvl="0"/>
            <a:r>
              <a:rPr lang="id-ID" dirty="0"/>
              <a:t>Pengisian lembar kerja evaluasi zona integritas masih dilakukan secara </a:t>
            </a:r>
            <a:r>
              <a:rPr lang="id-ID" b="1" dirty="0"/>
              <a:t>manual </a:t>
            </a:r>
            <a:r>
              <a:rPr lang="id-ID" dirty="0"/>
              <a:t>melalui </a:t>
            </a:r>
            <a:r>
              <a:rPr lang="id-ID" b="1" dirty="0"/>
              <a:t>pengiriman </a:t>
            </a:r>
            <a:r>
              <a:rPr lang="id-ID" b="1" dirty="0" smtClean="0"/>
              <a:t>email</a:t>
            </a:r>
            <a:endParaRPr lang="id-ID" b="1" dirty="0"/>
          </a:p>
          <a:p>
            <a:pPr lvl="0"/>
            <a:r>
              <a:rPr lang="id-ID" b="1" dirty="0"/>
              <a:t>Belum tersedia alat dan media yang baik </a:t>
            </a:r>
            <a:r>
              <a:rPr lang="id-ID" dirty="0"/>
              <a:t>dalam memfasilitasi evaluasi zona integritas Badan Pusat Statistik</a:t>
            </a:r>
          </a:p>
          <a:p>
            <a:pPr lvl="0"/>
            <a:r>
              <a:rPr lang="id-ID" b="1" dirty="0"/>
              <a:t>Belum ada prosedur penyimpanan </a:t>
            </a:r>
            <a:r>
              <a:rPr lang="id-ID" dirty="0"/>
              <a:t>hasil evaluasi zona </a:t>
            </a:r>
            <a:r>
              <a:rPr lang="id-ID" dirty="0" smtClean="0"/>
              <a:t>integritas</a:t>
            </a:r>
          </a:p>
          <a:p>
            <a:pPr lvl="0"/>
            <a:endParaRPr lang="id-ID" dirty="0"/>
          </a:p>
          <a:p>
            <a:pPr marL="0" lvl="0" indent="0">
              <a:buNone/>
            </a:pPr>
            <a:r>
              <a:rPr lang="id-ID" dirty="0"/>
              <a:t>Berdasarkan analisis permasalan dan kebutuhan sistem, perlu adanya suatu sistem yang mampu memberikan fasilitas antara lain:</a:t>
            </a:r>
          </a:p>
          <a:p>
            <a:pPr lvl="0"/>
            <a:r>
              <a:rPr lang="id-ID" dirty="0"/>
              <a:t>Memfasilitasi </a:t>
            </a:r>
            <a:r>
              <a:rPr lang="id-ID" b="1" dirty="0"/>
              <a:t>pengisian lembar kerja evaluasi </a:t>
            </a:r>
            <a:r>
              <a:rPr lang="id-ID" dirty="0"/>
              <a:t>secara online </a:t>
            </a:r>
            <a:r>
              <a:rPr lang="id-ID" b="1" dirty="0"/>
              <a:t>berbasis web</a:t>
            </a:r>
          </a:p>
          <a:p>
            <a:pPr lvl="0"/>
            <a:r>
              <a:rPr lang="id-ID" dirty="0"/>
              <a:t>Memfasilitasi </a:t>
            </a:r>
            <a:r>
              <a:rPr lang="id-ID" b="1" dirty="0"/>
              <a:t>transparansi penilaian evaluasi zona integritas </a:t>
            </a:r>
            <a:r>
              <a:rPr lang="id-ID" dirty="0"/>
              <a:t>kepada seluruh satuan kerja</a:t>
            </a:r>
          </a:p>
          <a:p>
            <a:pPr lvl="0"/>
            <a:r>
              <a:rPr lang="id-ID" dirty="0"/>
              <a:t>Memfasilitasi adanya fitur </a:t>
            </a:r>
            <a:r>
              <a:rPr lang="id-ID" b="1" dirty="0"/>
              <a:t>pengumuman dan forum </a:t>
            </a:r>
            <a:r>
              <a:rPr lang="id-ID" dirty="0"/>
              <a:t>sebagai sarana berbagi informasi antarpengguna</a:t>
            </a:r>
          </a:p>
          <a:p>
            <a:pPr lvl="0"/>
            <a:r>
              <a:rPr lang="id-ID" dirty="0"/>
              <a:t>Implementasi dilakukan dengan membuat sistem informasi evaluasi zona integritas BPS </a:t>
            </a:r>
            <a:r>
              <a:rPr lang="id-ID" b="1" dirty="0"/>
              <a:t>berbasis web</a:t>
            </a:r>
            <a:r>
              <a:rPr lang="id-ID" dirty="0"/>
              <a:t>. Hal ini dilakukan berdasarkan perancangan sistem yang telah dibuat meliputi implementasi </a:t>
            </a:r>
            <a:r>
              <a:rPr lang="id-ID" b="1" dirty="0"/>
              <a:t>database </a:t>
            </a:r>
            <a:r>
              <a:rPr lang="id-ID" dirty="0"/>
              <a:t>dan implementasi </a:t>
            </a:r>
            <a:r>
              <a:rPr lang="id-ID" b="1" dirty="0"/>
              <a:t>antarmuka</a:t>
            </a:r>
          </a:p>
          <a:p>
            <a:pPr lvl="0"/>
            <a:r>
              <a:rPr lang="id-ID" dirty="0"/>
              <a:t>Sistem informasi evaluasi zona integritas memiliki implementasi </a:t>
            </a:r>
            <a:r>
              <a:rPr lang="id-ID" b="1" dirty="0"/>
              <a:t>antarmuka yang dinamis</a:t>
            </a:r>
            <a:r>
              <a:rPr lang="id-ID" dirty="0"/>
              <a:t> sesuai dengan database sehingga dapat digunakan untuk pengisian lembar kerja evaluasi serupa misalnya lembar kerja evaluasi reformasi birokrasi</a:t>
            </a:r>
          </a:p>
          <a:p>
            <a:endParaRPr lang="id-ID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Kesimpulan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66048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d-ID" dirty="0" smtClean="0"/>
              <a:t>Saran </a:t>
            </a:r>
            <a:r>
              <a:rPr lang="id-ID" dirty="0"/>
              <a:t>untuk sistem informasi evaluasi zona integritas di masa yang akan datang adalah:</a:t>
            </a:r>
          </a:p>
          <a:p>
            <a:pPr lvl="0"/>
            <a:r>
              <a:rPr lang="id-ID" dirty="0"/>
              <a:t>Sistem mampu melihat perkembangan evaluasi dari tahun ke tahun dengan evaluasi yang lebih baik</a:t>
            </a:r>
          </a:p>
          <a:p>
            <a:pPr lvl="0"/>
            <a:r>
              <a:rPr lang="id-ID" dirty="0"/>
              <a:t>Membuat tampilan forum yang lebih dinamis</a:t>
            </a:r>
          </a:p>
          <a:p>
            <a:pPr marL="0" lvl="0" indent="0">
              <a:buNone/>
            </a:pPr>
            <a:endParaRPr lang="id-ID" dirty="0"/>
          </a:p>
          <a:p>
            <a:endParaRPr lang="id-ID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Saran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57903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d-ID" b="1" dirty="0" smtClean="0"/>
              <a:t>Terima Kasih</a:t>
            </a:r>
            <a:br>
              <a:rPr lang="id-ID" b="1" dirty="0" smtClean="0"/>
            </a:br>
            <a:r>
              <a:rPr lang="id-ID" b="1" dirty="0" smtClean="0"/>
              <a:t>Ada pertanyaan ?</a:t>
            </a:r>
            <a:endParaRPr lang="id-ID" b="1" dirty="0"/>
          </a:p>
        </p:txBody>
      </p:sp>
      <p:sp>
        <p:nvSpPr>
          <p:cNvPr id="3" name="Rectangle 2"/>
          <p:cNvSpPr/>
          <p:nvPr/>
        </p:nvSpPr>
        <p:spPr>
          <a:xfrm>
            <a:off x="2286000" y="364676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d-ID" dirty="0"/>
              <a:t>Mugi Rohimah (13.7739) </a:t>
            </a:r>
          </a:p>
          <a:p>
            <a:pPr algn="ctr"/>
            <a:r>
              <a:rPr lang="id-ID" dirty="0"/>
              <a:t>STIS 55</a:t>
            </a:r>
          </a:p>
        </p:txBody>
      </p:sp>
      <p:sp>
        <p:nvSpPr>
          <p:cNvPr id="4" name="Rectangle 3"/>
          <p:cNvSpPr/>
          <p:nvPr/>
        </p:nvSpPr>
        <p:spPr>
          <a:xfrm>
            <a:off x="6660232" y="6008543"/>
            <a:ext cx="2051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dirty="0" smtClean="0"/>
              <a:t>#55WISUDA2017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28864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Latar Belakang</a:t>
            </a:r>
            <a:endParaRPr lang="id-ID" dirty="0"/>
          </a:p>
        </p:txBody>
      </p:sp>
      <p:pic>
        <p:nvPicPr>
          <p:cNvPr id="8194" name="Picture 2" descr="C:\Users\OWNER\Pictures\downloa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81" y="2525532"/>
            <a:ext cx="1728192" cy="1353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OWNER\Pictures\evaluasi-620x3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348878"/>
            <a:ext cx="3024336" cy="1707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OWNER\Pictures\download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878197"/>
            <a:ext cx="1863171" cy="1863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OWNER\Pictures\download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995" y="5143640"/>
            <a:ext cx="1899210" cy="133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I:\BPS\RB\logo-rb-acc-ok-PN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91" y="5027521"/>
            <a:ext cx="1622947" cy="1564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7452320" y="5143642"/>
            <a:ext cx="1442231" cy="13322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b="1" dirty="0" smtClean="0"/>
              <a:t>Evaluasi</a:t>
            </a:r>
          </a:p>
          <a:p>
            <a:pPr algn="ctr"/>
            <a:r>
              <a:rPr lang="id-ID" b="1" dirty="0" smtClean="0"/>
              <a:t>Zona </a:t>
            </a:r>
          </a:p>
          <a:p>
            <a:pPr algn="ctr"/>
            <a:r>
              <a:rPr lang="id-ID" b="1" dirty="0" smtClean="0"/>
              <a:t>Integritas</a:t>
            </a:r>
            <a:endParaRPr lang="id-ID" b="1" dirty="0"/>
          </a:p>
        </p:txBody>
      </p:sp>
      <p:sp>
        <p:nvSpPr>
          <p:cNvPr id="5" name="Striped Right Arrow 4"/>
          <p:cNvSpPr/>
          <p:nvPr/>
        </p:nvSpPr>
        <p:spPr>
          <a:xfrm>
            <a:off x="2483768" y="2761090"/>
            <a:ext cx="576064" cy="85364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Striped Right Arrow 5"/>
          <p:cNvSpPr/>
          <p:nvPr/>
        </p:nvSpPr>
        <p:spPr>
          <a:xfrm>
            <a:off x="6804248" y="5418652"/>
            <a:ext cx="576064" cy="78226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Striped Right Arrow 12"/>
          <p:cNvSpPr/>
          <p:nvPr/>
        </p:nvSpPr>
        <p:spPr>
          <a:xfrm rot="10800000">
            <a:off x="2154632" y="5418652"/>
            <a:ext cx="576064" cy="78226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283968" y="4188623"/>
            <a:ext cx="481211" cy="536521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765179" y="4188623"/>
            <a:ext cx="598909" cy="536521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5233518" y="4187382"/>
            <a:ext cx="1134163" cy="53652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chemeClr val="tx1"/>
                </a:solidFill>
              </a:rPr>
              <a:t>internal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145342" y="4173528"/>
            <a:ext cx="1210634" cy="53652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chemeClr val="tx1"/>
                </a:solidFill>
              </a:rPr>
              <a:t>eksternal</a:t>
            </a:r>
            <a:endParaRPr lang="id-ID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827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3" grpId="0" animBg="1"/>
      <p:bldP spid="14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Latar Belakang</a:t>
            </a:r>
            <a:endParaRPr lang="id-ID" b="1" dirty="0"/>
          </a:p>
        </p:txBody>
      </p:sp>
      <p:sp>
        <p:nvSpPr>
          <p:cNvPr id="7" name="Rectangle 6"/>
          <p:cNvSpPr/>
          <p:nvPr/>
        </p:nvSpPr>
        <p:spPr>
          <a:xfrm>
            <a:off x="827584" y="3573016"/>
            <a:ext cx="1872208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Satuan Kerja:</a:t>
            </a:r>
          </a:p>
          <a:p>
            <a:pPr algn="ctr"/>
            <a:r>
              <a:rPr lang="id-ID" dirty="0" smtClean="0"/>
              <a:t>BPS Provinsi</a:t>
            </a:r>
          </a:p>
          <a:p>
            <a:pPr algn="ctr"/>
            <a:r>
              <a:rPr lang="id-ID" dirty="0" smtClean="0"/>
              <a:t>BPS Kab/Kota</a:t>
            </a:r>
          </a:p>
          <a:p>
            <a:pPr algn="ctr"/>
            <a:r>
              <a:rPr lang="id-ID" dirty="0" smtClean="0"/>
              <a:t>STIS</a:t>
            </a:r>
          </a:p>
          <a:p>
            <a:pPr algn="ctr"/>
            <a:r>
              <a:rPr lang="id-ID" dirty="0" smtClean="0"/>
              <a:t>Pusdiklat</a:t>
            </a:r>
          </a:p>
          <a:p>
            <a:pPr algn="ctr"/>
            <a:r>
              <a:rPr lang="id-ID" dirty="0" smtClean="0"/>
              <a:t>Sestama</a:t>
            </a:r>
            <a:endParaRPr lang="id-ID" dirty="0"/>
          </a:p>
        </p:txBody>
      </p:sp>
      <p:sp>
        <p:nvSpPr>
          <p:cNvPr id="18" name="Oval Callout 17"/>
          <p:cNvSpPr/>
          <p:nvPr/>
        </p:nvSpPr>
        <p:spPr>
          <a:xfrm>
            <a:off x="800931" y="5440311"/>
            <a:ext cx="7704856" cy="1296144"/>
          </a:xfrm>
          <a:prstGeom prst="wedgeEllipseCallout">
            <a:avLst>
              <a:gd name="adj1" fmla="val -37599"/>
              <a:gd name="adj2" fmla="val -60370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GOAL!!!</a:t>
            </a:r>
          </a:p>
          <a:p>
            <a:pPr algn="ctr"/>
            <a:r>
              <a:rPr lang="id-ID" dirty="0" smtClean="0"/>
              <a:t>Wilayah Bebas dari Korupsi (WBK)</a:t>
            </a:r>
          </a:p>
          <a:p>
            <a:pPr algn="ctr"/>
            <a:r>
              <a:rPr lang="id-ID" dirty="0" smtClean="0"/>
              <a:t>Wilayah Birokrasi Bersih dan Melayani (WBBM)</a:t>
            </a:r>
            <a:endParaRPr lang="id-ID" dirty="0"/>
          </a:p>
        </p:txBody>
      </p:sp>
      <p:sp>
        <p:nvSpPr>
          <p:cNvPr id="19" name="Wave 18"/>
          <p:cNvSpPr/>
          <p:nvPr/>
        </p:nvSpPr>
        <p:spPr>
          <a:xfrm>
            <a:off x="1187624" y="1988840"/>
            <a:ext cx="2016224" cy="1224136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Zona Integritas Baik</a:t>
            </a:r>
            <a:endParaRPr lang="id-ID" dirty="0"/>
          </a:p>
        </p:txBody>
      </p:sp>
      <p:sp>
        <p:nvSpPr>
          <p:cNvPr id="20" name="Wave 19"/>
          <p:cNvSpPr/>
          <p:nvPr/>
        </p:nvSpPr>
        <p:spPr>
          <a:xfrm>
            <a:off x="5616572" y="1988840"/>
            <a:ext cx="2411812" cy="1224136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Reformasi Birokrasi Baik</a:t>
            </a:r>
            <a:endParaRPr lang="id-ID" dirty="0"/>
          </a:p>
        </p:txBody>
      </p:sp>
      <p:sp>
        <p:nvSpPr>
          <p:cNvPr id="21" name="Right Arrow 20"/>
          <p:cNvSpPr/>
          <p:nvPr/>
        </p:nvSpPr>
        <p:spPr>
          <a:xfrm>
            <a:off x="3923928" y="2420888"/>
            <a:ext cx="864096" cy="50405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Rounded Rectangle 2"/>
          <p:cNvSpPr/>
          <p:nvPr/>
        </p:nvSpPr>
        <p:spPr>
          <a:xfrm>
            <a:off x="3950168" y="3739254"/>
            <a:ext cx="388843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Baik </a:t>
            </a:r>
            <a:r>
              <a:rPr lang="id-ID" dirty="0" smtClean="0">
                <a:sym typeface="Wingdings" pitchFamily="2" charset="2"/>
              </a:rPr>
              <a:t> Jadi percontohan</a:t>
            </a:r>
            <a:endParaRPr lang="id-ID" dirty="0"/>
          </a:p>
        </p:txBody>
      </p:sp>
      <p:sp>
        <p:nvSpPr>
          <p:cNvPr id="15" name="Rounded Rectangle 14"/>
          <p:cNvSpPr/>
          <p:nvPr/>
        </p:nvSpPr>
        <p:spPr>
          <a:xfrm>
            <a:off x="3959404" y="4589512"/>
            <a:ext cx="388843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Buruk </a:t>
            </a:r>
            <a:r>
              <a:rPr lang="id-ID" dirty="0" smtClean="0">
                <a:sym typeface="Wingdings" pitchFamily="2" charset="2"/>
              </a:rPr>
              <a:t> Diberi pemantauan</a:t>
            </a:r>
            <a:endParaRPr lang="id-ID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904393" y="3955278"/>
            <a:ext cx="875519" cy="46837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905118" y="4438990"/>
            <a:ext cx="874794" cy="366546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9684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8" grpId="0" animBg="1"/>
      <p:bldP spid="19" grpId="0" animBg="1"/>
      <p:bldP spid="20" grpId="0" animBg="1"/>
      <p:bldP spid="21" grpId="0" animBg="1"/>
      <p:bldP spid="3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b="1" dirty="0" smtClean="0"/>
              <a:t>Proses Evaluasi</a:t>
            </a:r>
            <a:endParaRPr lang="id-ID" b="1" dirty="0"/>
          </a:p>
        </p:txBody>
      </p:sp>
      <p:sp>
        <p:nvSpPr>
          <p:cNvPr id="5" name="Oval 4"/>
          <p:cNvSpPr/>
          <p:nvPr/>
        </p:nvSpPr>
        <p:spPr>
          <a:xfrm>
            <a:off x="144016" y="2060848"/>
            <a:ext cx="2339752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Inspektorat Sekretariat WBK/WBBM</a:t>
            </a:r>
            <a:endParaRPr lang="id-ID" dirty="0"/>
          </a:p>
        </p:txBody>
      </p:sp>
      <p:sp>
        <p:nvSpPr>
          <p:cNvPr id="6" name="Rounded Rectangle 5"/>
          <p:cNvSpPr/>
          <p:nvPr/>
        </p:nvSpPr>
        <p:spPr>
          <a:xfrm>
            <a:off x="3707904" y="2132856"/>
            <a:ext cx="194421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Tim Penilai Internal</a:t>
            </a:r>
            <a:endParaRPr lang="id-ID" dirty="0"/>
          </a:p>
        </p:txBody>
      </p:sp>
      <p:sp>
        <p:nvSpPr>
          <p:cNvPr id="7" name="Rectangle 6"/>
          <p:cNvSpPr/>
          <p:nvPr/>
        </p:nvSpPr>
        <p:spPr>
          <a:xfrm>
            <a:off x="6876256" y="2348880"/>
            <a:ext cx="187220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Satuan Kerja</a:t>
            </a:r>
          </a:p>
        </p:txBody>
      </p:sp>
      <p:cxnSp>
        <p:nvCxnSpPr>
          <p:cNvPr id="9" name="Straight Arrow Connector 8"/>
          <p:cNvCxnSpPr>
            <a:stCxn id="5" idx="6"/>
            <a:endCxn id="6" idx="1"/>
          </p:cNvCxnSpPr>
          <p:nvPr/>
        </p:nvCxnSpPr>
        <p:spPr>
          <a:xfrm>
            <a:off x="2483768" y="2636912"/>
            <a:ext cx="1224136" cy="0"/>
          </a:xfrm>
          <a:prstGeom prst="straightConnector1">
            <a:avLst/>
          </a:prstGeom>
          <a:ln w="635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  <a:endCxn id="7" idx="1"/>
          </p:cNvCxnSpPr>
          <p:nvPr/>
        </p:nvCxnSpPr>
        <p:spPr>
          <a:xfrm>
            <a:off x="5652120" y="2636912"/>
            <a:ext cx="1224136" cy="0"/>
          </a:xfrm>
          <a:prstGeom prst="straightConnector1">
            <a:avLst/>
          </a:prstGeom>
          <a:ln w="635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2375300" y="2173835"/>
            <a:ext cx="1476620" cy="50405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 smtClean="0">
                <a:solidFill>
                  <a:schemeClr val="tx1"/>
                </a:solidFill>
              </a:rPr>
              <a:t>membentuk</a:t>
            </a:r>
            <a:endParaRPr lang="id-ID" sz="14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471644" y="2204864"/>
            <a:ext cx="1476620" cy="50405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 smtClean="0">
                <a:solidFill>
                  <a:schemeClr val="tx1"/>
                </a:solidFill>
              </a:rPr>
              <a:t>menilai</a:t>
            </a:r>
            <a:endParaRPr lang="id-ID" sz="1400" dirty="0">
              <a:solidFill>
                <a:schemeClr val="tx1"/>
              </a:solidFill>
            </a:endParaRPr>
          </a:p>
        </p:txBody>
      </p:sp>
      <p:graphicFrame>
        <p:nvGraphicFramePr>
          <p:cNvPr id="22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81474644"/>
              </p:ext>
            </p:extLst>
          </p:nvPr>
        </p:nvGraphicFramePr>
        <p:xfrm>
          <a:off x="1043608" y="3429000"/>
          <a:ext cx="7200800" cy="2969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3002"/>
                <a:gridCol w="3200356"/>
                <a:gridCol w="1527442"/>
              </a:tblGrid>
              <a:tr h="325756"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LEVEL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KETERANGAN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JUMLAH</a:t>
                      </a:r>
                      <a:endParaRPr lang="id-ID" sz="1600" dirty="0"/>
                    </a:p>
                  </a:txBody>
                  <a:tcPr/>
                </a:tc>
              </a:tr>
              <a:tr h="570072">
                <a:tc>
                  <a:txBody>
                    <a:bodyPr/>
                    <a:lstStyle/>
                    <a:p>
                      <a:r>
                        <a:rPr lang="id-ID" sz="1600" b="0" dirty="0" smtClean="0"/>
                        <a:t>Sekretariat WBK/WBBM</a:t>
                      </a:r>
                      <a:endParaRPr lang="id-ID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b="0" dirty="0" smtClean="0"/>
                        <a:t>Inspektorat, penilai, super admin</a:t>
                      </a:r>
                      <a:endParaRPr lang="id-ID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b="0" dirty="0" smtClean="0"/>
                        <a:t>10</a:t>
                      </a:r>
                      <a:endParaRPr lang="id-ID" sz="1600" b="0" dirty="0"/>
                    </a:p>
                  </a:txBody>
                  <a:tcPr/>
                </a:tc>
              </a:tr>
              <a:tr h="814389">
                <a:tc>
                  <a:txBody>
                    <a:bodyPr/>
                    <a:lstStyle/>
                    <a:p>
                      <a:r>
                        <a:rPr lang="id-ID" sz="1600" b="0" dirty="0" smtClean="0"/>
                        <a:t>Tim Penilai Internal</a:t>
                      </a:r>
                      <a:endParaRPr lang="id-ID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b="0" dirty="0" smtClean="0"/>
                        <a:t>Inspektorat</a:t>
                      </a:r>
                      <a:r>
                        <a:rPr lang="id-ID" sz="1600" b="0" baseline="0" dirty="0" smtClean="0"/>
                        <a:t> + luar inspektorat yang diperbantukan, penilai</a:t>
                      </a:r>
                      <a:endParaRPr lang="id-ID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b="0" dirty="0" smtClean="0"/>
                        <a:t>15</a:t>
                      </a:r>
                      <a:endParaRPr lang="id-ID" sz="1600" b="0" dirty="0"/>
                    </a:p>
                  </a:txBody>
                  <a:tcPr/>
                </a:tc>
              </a:tr>
              <a:tr h="325756">
                <a:tc>
                  <a:txBody>
                    <a:bodyPr/>
                    <a:lstStyle/>
                    <a:p>
                      <a:r>
                        <a:rPr lang="id-ID" sz="1600" b="0" dirty="0" smtClean="0"/>
                        <a:t>Admin Provinsi</a:t>
                      </a:r>
                      <a:endParaRPr lang="id-ID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b="0" dirty="0" smtClean="0"/>
                        <a:t>BPS</a:t>
                      </a:r>
                      <a:r>
                        <a:rPr lang="id-ID" sz="1600" b="0" baseline="0" dirty="0" smtClean="0"/>
                        <a:t> Provinsi</a:t>
                      </a:r>
                      <a:endParaRPr lang="id-ID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b="0" dirty="0" smtClean="0"/>
                        <a:t>34</a:t>
                      </a:r>
                      <a:endParaRPr lang="id-ID" sz="1600" b="0" dirty="0"/>
                    </a:p>
                  </a:txBody>
                  <a:tcPr/>
                </a:tc>
              </a:tr>
              <a:tr h="570072">
                <a:tc>
                  <a:txBody>
                    <a:bodyPr/>
                    <a:lstStyle/>
                    <a:p>
                      <a:r>
                        <a:rPr lang="id-ID" sz="1600" b="0" dirty="0" smtClean="0"/>
                        <a:t>Satuan</a:t>
                      </a:r>
                      <a:r>
                        <a:rPr lang="id-ID" sz="1600" b="0" baseline="0" dirty="0" smtClean="0"/>
                        <a:t> Kerja</a:t>
                      </a:r>
                      <a:endParaRPr lang="id-ID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baseline="0" dirty="0" smtClean="0"/>
                        <a:t>BPS Kabupaten, STIS, Pusdiklat, Sestama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513</a:t>
                      </a:r>
                      <a:endParaRPr lang="id-ID" sz="1600" dirty="0"/>
                    </a:p>
                  </a:txBody>
                  <a:tcPr/>
                </a:tc>
              </a:tr>
              <a:tr h="325756">
                <a:tc gridSpan="2">
                  <a:txBody>
                    <a:bodyPr/>
                    <a:lstStyle/>
                    <a:p>
                      <a:pPr algn="ctr"/>
                      <a:r>
                        <a:rPr lang="id-ID" sz="1600" b="1" dirty="0" smtClean="0"/>
                        <a:t>TOTAL</a:t>
                      </a:r>
                      <a:endParaRPr lang="id-ID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b="1" dirty="0" smtClean="0"/>
                        <a:t>572</a:t>
                      </a:r>
                      <a:endParaRPr lang="id-ID" sz="1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0260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Studi Pustaka</a:t>
            </a:r>
          </a:p>
          <a:p>
            <a:r>
              <a:rPr lang="id-ID" dirty="0" smtClean="0"/>
              <a:t>Wawancara</a:t>
            </a:r>
          </a:p>
          <a:p>
            <a:r>
              <a:rPr lang="id-ID" dirty="0" smtClean="0"/>
              <a:t>Kuesioner</a:t>
            </a:r>
            <a:endParaRPr lang="id-ID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Pengumpulan Data</a:t>
            </a:r>
            <a:endParaRPr lang="id-ID" dirty="0"/>
          </a:p>
        </p:txBody>
      </p:sp>
      <p:sp>
        <p:nvSpPr>
          <p:cNvPr id="4" name="Rounded Rectangle 3"/>
          <p:cNvSpPr/>
          <p:nvPr/>
        </p:nvSpPr>
        <p:spPr>
          <a:xfrm>
            <a:off x="4952439" y="2780928"/>
            <a:ext cx="3435983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u="sng" dirty="0" smtClean="0"/>
              <a:t>Dr. Muchammad Romzi</a:t>
            </a:r>
          </a:p>
          <a:p>
            <a:pPr algn="ctr"/>
            <a:r>
              <a:rPr lang="id-ID" dirty="0" smtClean="0"/>
              <a:t>Tim Penilai Internal</a:t>
            </a:r>
            <a:endParaRPr lang="id-ID" dirty="0"/>
          </a:p>
        </p:txBody>
      </p:sp>
      <p:sp>
        <p:nvSpPr>
          <p:cNvPr id="5" name="Rounded Rectangle 4"/>
          <p:cNvSpPr/>
          <p:nvPr/>
        </p:nvSpPr>
        <p:spPr>
          <a:xfrm>
            <a:off x="4935664" y="4149080"/>
            <a:ext cx="3452759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u="sng" dirty="0" smtClean="0"/>
              <a:t>Eko Yuwono, SAB</a:t>
            </a:r>
          </a:p>
          <a:p>
            <a:pPr algn="ctr"/>
            <a:r>
              <a:rPr lang="id-ID" dirty="0" smtClean="0"/>
              <a:t>Sekretariat WBK/WBBM</a:t>
            </a:r>
            <a:endParaRPr lang="id-ID" dirty="0"/>
          </a:p>
        </p:txBody>
      </p:sp>
      <p:sp>
        <p:nvSpPr>
          <p:cNvPr id="6" name="Rounded Rectangle 5"/>
          <p:cNvSpPr/>
          <p:nvPr/>
        </p:nvSpPr>
        <p:spPr>
          <a:xfrm>
            <a:off x="5004048" y="5445224"/>
            <a:ext cx="338437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u="sng" dirty="0"/>
              <a:t>Yeshri Rahayu, S.Si., M.Sc</a:t>
            </a:r>
            <a:r>
              <a:rPr lang="id-ID" dirty="0"/>
              <a:t>.</a:t>
            </a:r>
          </a:p>
          <a:p>
            <a:pPr algn="ctr"/>
            <a:r>
              <a:rPr lang="id-ID" dirty="0" smtClean="0"/>
              <a:t>Sekretariat Reformasi Birokrasi BPS</a:t>
            </a:r>
            <a:endParaRPr lang="id-ID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820957" y="2924944"/>
            <a:ext cx="1967067" cy="324036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820957" y="2924944"/>
            <a:ext cx="1967067" cy="1584176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850593" y="2915326"/>
            <a:ext cx="1967067" cy="3105962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0315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Metode Analisis</a:t>
            </a:r>
            <a:endParaRPr lang="id-ID" dirty="0"/>
          </a:p>
        </p:txBody>
      </p:sp>
      <p:pic>
        <p:nvPicPr>
          <p:cNvPr id="9218" name="Picture 2" descr="C:\Users\OWNER\Pictures\download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168244"/>
            <a:ext cx="4311922" cy="4311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289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z="4400" dirty="0" smtClean="0"/>
              <a:t>Spesifikasi Perangkat Lunak</a:t>
            </a:r>
            <a:endParaRPr lang="id-ID" sz="4400" dirty="0"/>
          </a:p>
        </p:txBody>
      </p:sp>
      <p:pic>
        <p:nvPicPr>
          <p:cNvPr id="10242" name="Picture 2" descr="C:\Users\OWNER\Pictures\download (4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67" y="2276872"/>
            <a:ext cx="1925245" cy="1078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683568" y="3396535"/>
            <a:ext cx="1134163" cy="53652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chemeClr val="tx1"/>
                </a:solidFill>
              </a:rPr>
              <a:t>64 bit</a:t>
            </a:r>
            <a:endParaRPr lang="id-ID" dirty="0">
              <a:solidFill>
                <a:schemeClr val="tx1"/>
              </a:solidFill>
            </a:endParaRPr>
          </a:p>
        </p:txBody>
      </p:sp>
      <p:pic>
        <p:nvPicPr>
          <p:cNvPr id="10243" name="Picture 3" descr="C:\Users\OWNER\Pictures\yii2imag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15" t="13987" r="18573" b="18383"/>
          <a:stretch/>
        </p:blipFill>
        <p:spPr bwMode="auto">
          <a:xfrm>
            <a:off x="2621738" y="2276300"/>
            <a:ext cx="1662230" cy="1080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915816" y="3381991"/>
            <a:ext cx="1134163" cy="53652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chemeClr val="tx1"/>
                </a:solidFill>
              </a:rPr>
              <a:t>advance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4" name="AutoShape 5" descr="Image result for xamp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pic>
        <p:nvPicPr>
          <p:cNvPr id="10247" name="Picture 7" descr="Image result for xamp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76298"/>
            <a:ext cx="1928786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C:\Users\OWNER\Pictures\maxresdefault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8" r="15370" b="32750"/>
          <a:stretch/>
        </p:blipFill>
        <p:spPr bwMode="auto">
          <a:xfrm>
            <a:off x="307975" y="4428653"/>
            <a:ext cx="2104418" cy="1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C:\Users\OWNER\Pictures\images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55" b="11170"/>
          <a:stretch/>
        </p:blipFill>
        <p:spPr bwMode="auto">
          <a:xfrm>
            <a:off x="2957906" y="4424956"/>
            <a:ext cx="1149910" cy="1164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ounded Rectangle 12"/>
          <p:cNvSpPr/>
          <p:nvPr/>
        </p:nvSpPr>
        <p:spPr>
          <a:xfrm>
            <a:off x="7216373" y="3396535"/>
            <a:ext cx="1368152" cy="53652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mtClean="0">
                <a:solidFill>
                  <a:schemeClr val="tx1"/>
                </a:solidFill>
              </a:rPr>
              <a:t>Database </a:t>
            </a:r>
            <a:endParaRPr lang="id-ID" dirty="0">
              <a:solidFill>
                <a:schemeClr val="tx1"/>
              </a:solidFill>
            </a:endParaRPr>
          </a:p>
        </p:txBody>
      </p:sp>
      <p:pic>
        <p:nvPicPr>
          <p:cNvPr id="10251" name="Picture 11" descr="C:\Users\OWNER\Pictures\browser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72" r="28706" b="21277"/>
          <a:stretch/>
        </p:blipFill>
        <p:spPr bwMode="auto">
          <a:xfrm>
            <a:off x="4528262" y="4461413"/>
            <a:ext cx="2350880" cy="1127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C:\Users\OWNER\Pictures\download (6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490041"/>
            <a:ext cx="1422185" cy="1138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ounded Rectangle 15"/>
          <p:cNvSpPr/>
          <p:nvPr/>
        </p:nvSpPr>
        <p:spPr>
          <a:xfrm>
            <a:off x="5076056" y="3396535"/>
            <a:ext cx="1134163" cy="53652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chemeClr val="tx1"/>
                </a:solidFill>
              </a:rPr>
              <a:t>Ver 3.2.2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334344" y="5781182"/>
            <a:ext cx="1370104" cy="53652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chemeClr val="tx1"/>
                </a:solidFill>
              </a:rPr>
              <a:t>antarmuka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945502" y="5781183"/>
            <a:ext cx="1134163" cy="53652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chemeClr val="tx1"/>
                </a:solidFill>
              </a:rPr>
              <a:t>IDE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136620" y="5801800"/>
            <a:ext cx="1134163" cy="53652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i="1" dirty="0" smtClean="0">
                <a:solidFill>
                  <a:schemeClr val="tx1"/>
                </a:solidFill>
              </a:rPr>
              <a:t>Browser testing</a:t>
            </a:r>
            <a:endParaRPr lang="id-ID" i="1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071941" y="5930098"/>
            <a:ext cx="1134163" cy="53652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chemeClr val="tx1"/>
                </a:solidFill>
              </a:rPr>
              <a:t>Desain diagram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2" name="AutoShape 2" descr="Image result for my sql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AutoShape 4" descr="Image result for my sql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pic>
        <p:nvPicPr>
          <p:cNvPr id="2053" name="Picture 5" descr="C:\Users\OWNER\Pictures\download (1)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554" y="2276300"/>
            <a:ext cx="2093148" cy="1080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805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d-ID" sz="4000" dirty="0" smtClean="0"/>
              <a:t>Sistem Berjalan</a:t>
            </a:r>
            <a:r>
              <a:rPr lang="id-ID" sz="4800" dirty="0"/>
              <a:t/>
            </a:r>
            <a:br>
              <a:rPr lang="id-ID" sz="4800" dirty="0"/>
            </a:br>
            <a:r>
              <a:rPr lang="id-ID" sz="4800" i="1" dirty="0" smtClean="0"/>
              <a:t>(Fishbone Diagram)</a:t>
            </a:r>
            <a:endParaRPr lang="id-ID" sz="4800" i="1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5201757"/>
              </p:ext>
            </p:extLst>
          </p:nvPr>
        </p:nvGraphicFramePr>
        <p:xfrm>
          <a:off x="1115615" y="2564904"/>
          <a:ext cx="6912769" cy="3168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Visio" r:id="rId3" imgW="7124552" imgH="3247864" progId="Visio.Drawing.15">
                  <p:embed/>
                </p:oleObj>
              </mc:Choice>
              <mc:Fallback>
                <p:oleObj name="Visio" r:id="rId3" imgW="7124552" imgH="3247864" progId="Visio.Drawing.15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5" y="2564904"/>
                        <a:ext cx="6912769" cy="31683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2527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1268760"/>
            <a:ext cx="2250087" cy="3794948"/>
          </a:xfrm>
        </p:spPr>
        <p:txBody>
          <a:bodyPr/>
          <a:lstStyle/>
          <a:p>
            <a:r>
              <a:rPr lang="id-ID" sz="4000" dirty="0" smtClean="0"/>
              <a:t>Sistem</a:t>
            </a:r>
            <a:br>
              <a:rPr lang="id-ID" sz="4000" dirty="0" smtClean="0"/>
            </a:br>
            <a:r>
              <a:rPr lang="id-ID" sz="4000" dirty="0" smtClean="0"/>
              <a:t>Usulan</a:t>
            </a:r>
            <a:br>
              <a:rPr lang="id-ID" sz="4000" dirty="0" smtClean="0"/>
            </a:br>
            <a:r>
              <a:rPr lang="id-ID" sz="4000" i="1" dirty="0" smtClean="0"/>
              <a:t>(Usecase Diagram)</a:t>
            </a:r>
            <a:endParaRPr lang="id-ID" sz="4000" i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591" y="0"/>
            <a:ext cx="682292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722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1781</TotalTime>
  <Words>364</Words>
  <Application>Microsoft Office PowerPoint</Application>
  <PresentationFormat>On-screen Show (4:3)</PresentationFormat>
  <Paragraphs>89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Hardcover</vt:lpstr>
      <vt:lpstr>Microsoft Visio Drawing</vt:lpstr>
      <vt:lpstr>Sistem Informasi Evaluasi Zona Integritas Badan Pusat Statistik</vt:lpstr>
      <vt:lpstr>Latar Belakang</vt:lpstr>
      <vt:lpstr>Latar Belakang</vt:lpstr>
      <vt:lpstr>Proses Evaluasi</vt:lpstr>
      <vt:lpstr>Pengumpulan Data</vt:lpstr>
      <vt:lpstr>Metode Analisis</vt:lpstr>
      <vt:lpstr>Spesifikasi Perangkat Lunak</vt:lpstr>
      <vt:lpstr>Sistem Berjalan (Fishbone Diagram)</vt:lpstr>
      <vt:lpstr>Sistem Usulan (Usecase Diagram)</vt:lpstr>
      <vt:lpstr>Implementasi Basis Data</vt:lpstr>
      <vt:lpstr>Kesimpulan</vt:lpstr>
      <vt:lpstr>Saran</vt:lpstr>
      <vt:lpstr>Terima Kasih Ada pertanyaan ?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Evaluasi  zona integritas badan pusat statistik</dc:title>
  <dc:creator>ismail - [2010]</dc:creator>
  <cp:lastModifiedBy>ismail - [2010]</cp:lastModifiedBy>
  <cp:revision>44</cp:revision>
  <dcterms:created xsi:type="dcterms:W3CDTF">2016-11-03T01:03:03Z</dcterms:created>
  <dcterms:modified xsi:type="dcterms:W3CDTF">2017-09-05T00:44:10Z</dcterms:modified>
</cp:coreProperties>
</file>