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33"/>
  </p:notesMasterIdLst>
  <p:sldIdLst>
    <p:sldId id="258" r:id="rId2"/>
    <p:sldId id="259" r:id="rId3"/>
    <p:sldId id="257" r:id="rId4"/>
    <p:sldId id="309" r:id="rId5"/>
    <p:sldId id="310" r:id="rId6"/>
    <p:sldId id="273" r:id="rId7"/>
    <p:sldId id="285" r:id="rId8"/>
    <p:sldId id="286" r:id="rId9"/>
    <p:sldId id="263" r:id="rId10"/>
    <p:sldId id="287" r:id="rId11"/>
    <p:sldId id="288" r:id="rId12"/>
    <p:sldId id="264" r:id="rId13"/>
    <p:sldId id="289" r:id="rId14"/>
    <p:sldId id="301" r:id="rId15"/>
    <p:sldId id="269" r:id="rId16"/>
    <p:sldId id="290" r:id="rId17"/>
    <p:sldId id="276" r:id="rId18"/>
    <p:sldId id="292" r:id="rId19"/>
    <p:sldId id="293" r:id="rId20"/>
    <p:sldId id="294" r:id="rId21"/>
    <p:sldId id="305" r:id="rId22"/>
    <p:sldId id="306" r:id="rId23"/>
    <p:sldId id="307" r:id="rId24"/>
    <p:sldId id="298" r:id="rId25"/>
    <p:sldId id="299" r:id="rId26"/>
    <p:sldId id="308" r:id="rId27"/>
    <p:sldId id="300" r:id="rId28"/>
    <p:sldId id="302" r:id="rId29"/>
    <p:sldId id="303" r:id="rId30"/>
    <p:sldId id="304" r:id="rId31"/>
    <p:sldId id="280" r:id="rId3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78D8"/>
    <a:srgbClr val="00CEF6"/>
    <a:srgbClr val="BCF22D"/>
    <a:srgbClr val="32D8C0"/>
    <a:srgbClr val="AFF000"/>
    <a:srgbClr val="BDF3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28F093C-270A-47BA-B5F9-D83F7F62F706}">
  <a:tblStyle styleId="{328F093C-270A-47BA-B5F9-D83F7F62F7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2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78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7133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3239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2" name="Google Shape;732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47467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725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074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66129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1137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2" name="Google Shape;732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67443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14667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34950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2" name="Google Shape;732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12002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70045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51977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28810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21106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4" name="Google Shape;764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8444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9425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082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5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63" name="Google Shape;163;p5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164" name="Google Shape;164;p5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65" name="Google Shape;165;p5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5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5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8" name="Google Shape;168;p5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69" name="Google Shape;169;p5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0" name="Google Shape;170;p5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1" name="Google Shape;171;p5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72" name="Google Shape;172;p5"/>
          <p:cNvGrpSpPr/>
          <p:nvPr/>
        </p:nvGrpSpPr>
        <p:grpSpPr>
          <a:xfrm>
            <a:off x="-42837" y="4443488"/>
            <a:ext cx="9229575" cy="642787"/>
            <a:chOff x="-42837" y="4443488"/>
            <a:chExt cx="9229575" cy="642787"/>
          </a:xfrm>
        </p:grpSpPr>
        <p:sp>
          <p:nvSpPr>
            <p:cNvPr id="173" name="Google Shape;173;p5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8" name="Google Shape;198;p5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5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5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5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6"/>
          <p:cNvSpPr txBox="1">
            <a:spLocks noGrp="1"/>
          </p:cNvSpPr>
          <p:nvPr>
            <p:ph type="body" idx="1"/>
          </p:nvPr>
        </p:nvSpPr>
        <p:spPr>
          <a:xfrm>
            <a:off x="1131500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06" name="Google Shape;206;p6"/>
          <p:cNvSpPr txBox="1">
            <a:spLocks noGrp="1"/>
          </p:cNvSpPr>
          <p:nvPr>
            <p:ph type="body" idx="2"/>
          </p:nvPr>
        </p:nvSpPr>
        <p:spPr>
          <a:xfrm>
            <a:off x="4672563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07" name="Google Shape;207;p6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208" name="Google Shape;208;p6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09" name="Google Shape;209;p6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6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6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2" name="Google Shape;212;p6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13" name="Google Shape;213;p6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4" name="Google Shape;214;p6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5" name="Google Shape;215;p6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16" name="Google Shape;216;p6"/>
          <p:cNvGrpSpPr/>
          <p:nvPr/>
        </p:nvGrpSpPr>
        <p:grpSpPr>
          <a:xfrm>
            <a:off x="-42837" y="4443488"/>
            <a:ext cx="9229575" cy="642787"/>
            <a:chOff x="-42837" y="4443488"/>
            <a:chExt cx="9229575" cy="642787"/>
          </a:xfrm>
        </p:grpSpPr>
        <p:sp>
          <p:nvSpPr>
            <p:cNvPr id="217" name="Google Shape;217;p6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2" name="Google Shape;242;p6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6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6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6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7"/>
          <p:cNvSpPr txBox="1">
            <a:spLocks noGrp="1"/>
          </p:cNvSpPr>
          <p:nvPr>
            <p:ph type="body" idx="1"/>
          </p:nvPr>
        </p:nvSpPr>
        <p:spPr>
          <a:xfrm>
            <a:off x="705900" y="1626600"/>
            <a:ext cx="2471700" cy="329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50" name="Google Shape;250;p7"/>
          <p:cNvSpPr txBox="1">
            <a:spLocks noGrp="1"/>
          </p:cNvSpPr>
          <p:nvPr>
            <p:ph type="body" idx="2"/>
          </p:nvPr>
        </p:nvSpPr>
        <p:spPr>
          <a:xfrm>
            <a:off x="3304125" y="1626600"/>
            <a:ext cx="2471700" cy="329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51" name="Google Shape;251;p7"/>
          <p:cNvSpPr txBox="1">
            <a:spLocks noGrp="1"/>
          </p:cNvSpPr>
          <p:nvPr>
            <p:ph type="body" idx="3"/>
          </p:nvPr>
        </p:nvSpPr>
        <p:spPr>
          <a:xfrm>
            <a:off x="5902350" y="1626600"/>
            <a:ext cx="2471700" cy="329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52" name="Google Shape;252;p7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253" name="Google Shape;253;p7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54" name="Google Shape;254;p7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7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7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7" name="Google Shape;257;p7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58" name="Google Shape;258;p7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9" name="Google Shape;259;p7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0" name="Google Shape;260;p7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61" name="Google Shape;261;p7"/>
          <p:cNvGrpSpPr/>
          <p:nvPr/>
        </p:nvGrpSpPr>
        <p:grpSpPr>
          <a:xfrm>
            <a:off x="-42837" y="4443488"/>
            <a:ext cx="9229575" cy="642787"/>
            <a:chOff x="-42837" y="4443488"/>
            <a:chExt cx="9229575" cy="642787"/>
          </a:xfrm>
        </p:grpSpPr>
        <p:sp>
          <p:nvSpPr>
            <p:cNvPr id="262" name="Google Shape;262;p7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7" name="Google Shape;287;p7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7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7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7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7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8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295" name="Google Shape;295;p8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96" name="Google Shape;296;p8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8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8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9" name="Google Shape;299;p8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00" name="Google Shape;300;p8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1" name="Google Shape;301;p8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2" name="Google Shape;302;p8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03" name="Google Shape;303;p8"/>
          <p:cNvGrpSpPr/>
          <p:nvPr/>
        </p:nvGrpSpPr>
        <p:grpSpPr>
          <a:xfrm>
            <a:off x="-42837" y="4443488"/>
            <a:ext cx="9229575" cy="642787"/>
            <a:chOff x="-42837" y="4443488"/>
            <a:chExt cx="9229575" cy="642787"/>
          </a:xfrm>
        </p:grpSpPr>
        <p:sp>
          <p:nvSpPr>
            <p:cNvPr id="304" name="Google Shape;304;p8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8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9" name="Google Shape;329;p8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8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8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8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0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378" name="Google Shape;378;p10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79" name="Google Shape;379;p10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0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0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2" name="Google Shape;382;p10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83" name="Google Shape;383;p10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4" name="Google Shape;384;p10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5" name="Google Shape;385;p10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86" name="Google Shape;386;p10"/>
          <p:cNvGrpSpPr/>
          <p:nvPr/>
        </p:nvGrpSpPr>
        <p:grpSpPr>
          <a:xfrm>
            <a:off x="-42837" y="4443488"/>
            <a:ext cx="9229575" cy="642787"/>
            <a:chOff x="-42837" y="4443488"/>
            <a:chExt cx="9229575" cy="642787"/>
          </a:xfrm>
        </p:grpSpPr>
        <p:sp>
          <p:nvSpPr>
            <p:cNvPr id="387" name="Google Shape;387;p10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0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0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0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0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0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0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0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0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0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0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0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0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0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0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0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0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0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0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0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0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0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0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0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0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2" name="Google Shape;412;p10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10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10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10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1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 graph">
  <p:cSld name="BLANK_2"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1"/>
          <p:cNvSpPr/>
          <p:nvPr/>
        </p:nvSpPr>
        <p:spPr>
          <a:xfrm>
            <a:off x="-20075" y="636775"/>
            <a:ext cx="9203950" cy="4550900"/>
          </a:xfrm>
          <a:custGeom>
            <a:avLst/>
            <a:gdLst/>
            <a:ahLst/>
            <a:cxnLst/>
            <a:rect l="0" t="0" r="0" b="0"/>
            <a:pathLst>
              <a:path w="368158" h="182036" extrusionOk="0">
                <a:moveTo>
                  <a:pt x="41" y="263"/>
                </a:moveTo>
                <a:lnTo>
                  <a:pt x="16234" y="11294"/>
                </a:lnTo>
                <a:lnTo>
                  <a:pt x="31283" y="5122"/>
                </a:lnTo>
                <a:lnTo>
                  <a:pt x="62144" y="4991"/>
                </a:lnTo>
                <a:lnTo>
                  <a:pt x="77384" y="0"/>
                </a:lnTo>
                <a:lnTo>
                  <a:pt x="92624" y="13527"/>
                </a:lnTo>
                <a:lnTo>
                  <a:pt x="107674" y="21276"/>
                </a:lnTo>
                <a:lnTo>
                  <a:pt x="122723" y="21145"/>
                </a:lnTo>
                <a:lnTo>
                  <a:pt x="138725" y="10375"/>
                </a:lnTo>
                <a:lnTo>
                  <a:pt x="153775" y="7880"/>
                </a:lnTo>
                <a:lnTo>
                  <a:pt x="168443" y="2349"/>
                </a:lnTo>
                <a:lnTo>
                  <a:pt x="184064" y="14841"/>
                </a:lnTo>
                <a:lnTo>
                  <a:pt x="199304" y="15274"/>
                </a:lnTo>
                <a:lnTo>
                  <a:pt x="214354" y="25085"/>
                </a:lnTo>
                <a:lnTo>
                  <a:pt x="229784" y="25085"/>
                </a:lnTo>
                <a:lnTo>
                  <a:pt x="245786" y="20094"/>
                </a:lnTo>
                <a:lnTo>
                  <a:pt x="260836" y="20094"/>
                </a:lnTo>
                <a:lnTo>
                  <a:pt x="275123" y="11426"/>
                </a:lnTo>
                <a:lnTo>
                  <a:pt x="291316" y="16810"/>
                </a:lnTo>
                <a:lnTo>
                  <a:pt x="305603" y="8143"/>
                </a:lnTo>
                <a:lnTo>
                  <a:pt x="336464" y="8012"/>
                </a:lnTo>
                <a:lnTo>
                  <a:pt x="351514" y="11294"/>
                </a:lnTo>
                <a:lnTo>
                  <a:pt x="367325" y="2758"/>
                </a:lnTo>
                <a:lnTo>
                  <a:pt x="368158" y="181769"/>
                </a:lnTo>
                <a:lnTo>
                  <a:pt x="0" y="182036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419" name="Google Shape;419;p11"/>
          <p:cNvSpPr/>
          <p:nvPr/>
        </p:nvSpPr>
        <p:spPr>
          <a:xfrm>
            <a:off x="-33475" y="768100"/>
            <a:ext cx="9210650" cy="4406200"/>
          </a:xfrm>
          <a:custGeom>
            <a:avLst/>
            <a:gdLst/>
            <a:ahLst/>
            <a:cxnLst/>
            <a:rect l="0" t="0" r="0" b="0"/>
            <a:pathLst>
              <a:path w="368426" h="176248" extrusionOk="0">
                <a:moveTo>
                  <a:pt x="577" y="5516"/>
                </a:moveTo>
                <a:lnTo>
                  <a:pt x="16960" y="11214"/>
                </a:lnTo>
                <a:lnTo>
                  <a:pt x="47440" y="11214"/>
                </a:lnTo>
                <a:lnTo>
                  <a:pt x="62680" y="6843"/>
                </a:lnTo>
                <a:lnTo>
                  <a:pt x="77920" y="16156"/>
                </a:lnTo>
                <a:lnTo>
                  <a:pt x="93160" y="16156"/>
                </a:lnTo>
                <a:lnTo>
                  <a:pt x="107638" y="11214"/>
                </a:lnTo>
                <a:lnTo>
                  <a:pt x="122878" y="8173"/>
                </a:lnTo>
                <a:lnTo>
                  <a:pt x="138880" y="8173"/>
                </a:lnTo>
                <a:lnTo>
                  <a:pt x="154120" y="10834"/>
                </a:lnTo>
                <a:lnTo>
                  <a:pt x="168979" y="7603"/>
                </a:lnTo>
                <a:lnTo>
                  <a:pt x="184219" y="12734"/>
                </a:lnTo>
                <a:lnTo>
                  <a:pt x="199840" y="20527"/>
                </a:lnTo>
                <a:lnTo>
                  <a:pt x="214318" y="15205"/>
                </a:lnTo>
                <a:lnTo>
                  <a:pt x="229939" y="15205"/>
                </a:lnTo>
                <a:lnTo>
                  <a:pt x="245560" y="5892"/>
                </a:lnTo>
                <a:lnTo>
                  <a:pt x="260800" y="11214"/>
                </a:lnTo>
                <a:lnTo>
                  <a:pt x="276040" y="11214"/>
                </a:lnTo>
                <a:lnTo>
                  <a:pt x="291280" y="6843"/>
                </a:lnTo>
                <a:lnTo>
                  <a:pt x="321760" y="6843"/>
                </a:lnTo>
                <a:lnTo>
                  <a:pt x="337000" y="15966"/>
                </a:lnTo>
                <a:lnTo>
                  <a:pt x="351478" y="12734"/>
                </a:lnTo>
                <a:lnTo>
                  <a:pt x="367861" y="0"/>
                </a:lnTo>
                <a:lnTo>
                  <a:pt x="368426" y="176248"/>
                </a:lnTo>
                <a:lnTo>
                  <a:pt x="0" y="176248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420" name="Google Shape;420;p11"/>
          <p:cNvSpPr/>
          <p:nvPr/>
        </p:nvSpPr>
        <p:spPr>
          <a:xfrm rot="8100000">
            <a:off x="1847981" y="4429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11"/>
          <p:cNvSpPr/>
          <p:nvPr/>
        </p:nvSpPr>
        <p:spPr>
          <a:xfrm rot="8100000">
            <a:off x="6038981" y="72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11"/>
          <p:cNvSpPr/>
          <p:nvPr/>
        </p:nvSpPr>
        <p:spPr>
          <a:xfrm rot="8100000">
            <a:off x="7181981" y="7601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3" name="Google Shape;423;p11"/>
          <p:cNvGrpSpPr/>
          <p:nvPr/>
        </p:nvGrpSpPr>
        <p:grpSpPr>
          <a:xfrm>
            <a:off x="-9525" y="652475"/>
            <a:ext cx="9167825" cy="595300"/>
            <a:chOff x="-9525" y="4462475"/>
            <a:chExt cx="9167825" cy="595300"/>
          </a:xfrm>
        </p:grpSpPr>
        <p:sp>
          <p:nvSpPr>
            <p:cNvPr id="424" name="Google Shape;424;p11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5" name="Google Shape;425;p11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6" name="Google Shape;426;p11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27" name="Google Shape;427;p11"/>
          <p:cNvGrpSpPr/>
          <p:nvPr/>
        </p:nvGrpSpPr>
        <p:grpSpPr>
          <a:xfrm>
            <a:off x="-42837" y="633488"/>
            <a:ext cx="9229575" cy="642787"/>
            <a:chOff x="-42837" y="4443488"/>
            <a:chExt cx="9229575" cy="642787"/>
          </a:xfrm>
        </p:grpSpPr>
        <p:sp>
          <p:nvSpPr>
            <p:cNvPr id="428" name="Google Shape;428;p11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1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1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1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1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1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1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1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1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1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1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1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1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1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11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1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1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11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11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1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1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1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1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1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1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3" name="Google Shape;453;p11"/>
          <p:cNvSpPr/>
          <p:nvPr/>
        </p:nvSpPr>
        <p:spPr>
          <a:xfrm>
            <a:off x="2990700" y="7762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11"/>
          <p:cNvSpPr/>
          <p:nvPr/>
        </p:nvSpPr>
        <p:spPr>
          <a:xfrm>
            <a:off x="1085700" y="10619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11"/>
          <p:cNvSpPr/>
          <p:nvPr/>
        </p:nvSpPr>
        <p:spPr>
          <a:xfrm>
            <a:off x="4895700" y="7060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11"/>
          <p:cNvSpPr/>
          <p:nvPr/>
        </p:nvSpPr>
        <p:spPr>
          <a:xfrm rot="8100000">
            <a:off x="8699949" y="51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1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2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0" t="0" r="0" b="0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76" name="Google Shape;76;p3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0" t="0" r="0" b="0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77" name="Google Shape;77;p3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3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81" name="Google Shape;81;p3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2" name="Google Shape;82;p3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3" name="Google Shape;83;p3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84" name="Google Shape;84;p3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85" name="Google Shape;85;p3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0" name="Google Shape;110;p3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3"/>
          <p:cNvSpPr txBox="1">
            <a:spLocks noGrp="1"/>
          </p:cNvSpPr>
          <p:nvPr>
            <p:ph type="subTitle" idx="1"/>
          </p:nvPr>
        </p:nvSpPr>
        <p:spPr>
          <a:xfrm>
            <a:off x="2309441" y="4059250"/>
            <a:ext cx="5214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940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468082"/>
            <a:ext cx="6683765" cy="9606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1600200"/>
            <a:ext cx="6686550" cy="28332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0C14E-0AA9-4D87-9B32-4713C4E26C41}" type="datetimeFigureOut">
              <a:rPr lang="en-US" smtClean="0"/>
              <a:t>05-Aug-18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9711-A74F-43AA-AC20-16267284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35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381000" y="7"/>
            <a:ext cx="8382000" cy="5162348"/>
            <a:chOff x="381000" y="-18750"/>
            <a:chExt cx="8382000" cy="5181000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76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Google Shape;8;p1"/>
            <p:cNvCxnSpPr/>
            <p:nvPr/>
          </p:nvCxnSpPr>
          <p:spPr>
            <a:xfrm>
              <a:off x="152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9;p1"/>
            <p:cNvCxnSpPr/>
            <p:nvPr/>
          </p:nvCxnSpPr>
          <p:spPr>
            <a:xfrm>
              <a:off x="228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10;p1"/>
            <p:cNvCxnSpPr/>
            <p:nvPr/>
          </p:nvCxnSpPr>
          <p:spPr>
            <a:xfrm>
              <a:off x="304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1"/>
            <p:cNvCxnSpPr/>
            <p:nvPr/>
          </p:nvCxnSpPr>
          <p:spPr>
            <a:xfrm>
              <a:off x="381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1"/>
            <p:cNvCxnSpPr/>
            <p:nvPr/>
          </p:nvCxnSpPr>
          <p:spPr>
            <a:xfrm>
              <a:off x="457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533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1"/>
            <p:cNvCxnSpPr/>
            <p:nvPr/>
          </p:nvCxnSpPr>
          <p:spPr>
            <a:xfrm>
              <a:off x="609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1"/>
            <p:cNvCxnSpPr/>
            <p:nvPr/>
          </p:nvCxnSpPr>
          <p:spPr>
            <a:xfrm>
              <a:off x="685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1"/>
            <p:cNvCxnSpPr/>
            <p:nvPr/>
          </p:nvCxnSpPr>
          <p:spPr>
            <a:xfrm>
              <a:off x="762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1"/>
            <p:cNvCxnSpPr/>
            <p:nvPr/>
          </p:nvCxnSpPr>
          <p:spPr>
            <a:xfrm>
              <a:off x="838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1"/>
            <p:cNvCxnSpPr/>
            <p:nvPr/>
          </p:nvCxnSpPr>
          <p:spPr>
            <a:xfrm>
              <a:off x="38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1"/>
            <p:cNvCxnSpPr/>
            <p:nvPr/>
          </p:nvCxnSpPr>
          <p:spPr>
            <a:xfrm>
              <a:off x="114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1"/>
            <p:cNvCxnSpPr/>
            <p:nvPr/>
          </p:nvCxnSpPr>
          <p:spPr>
            <a:xfrm>
              <a:off x="190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1"/>
            <p:cNvCxnSpPr/>
            <p:nvPr/>
          </p:nvCxnSpPr>
          <p:spPr>
            <a:xfrm>
              <a:off x="266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2;p1"/>
            <p:cNvCxnSpPr/>
            <p:nvPr/>
          </p:nvCxnSpPr>
          <p:spPr>
            <a:xfrm>
              <a:off x="342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3;p1"/>
            <p:cNvCxnSpPr/>
            <p:nvPr/>
          </p:nvCxnSpPr>
          <p:spPr>
            <a:xfrm>
              <a:off x="419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4;p1"/>
            <p:cNvCxnSpPr/>
            <p:nvPr/>
          </p:nvCxnSpPr>
          <p:spPr>
            <a:xfrm>
              <a:off x="495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5" name="Google Shape;25;p1"/>
            <p:cNvCxnSpPr/>
            <p:nvPr/>
          </p:nvCxnSpPr>
          <p:spPr>
            <a:xfrm>
              <a:off x="571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1"/>
            <p:cNvCxnSpPr/>
            <p:nvPr/>
          </p:nvCxnSpPr>
          <p:spPr>
            <a:xfrm>
              <a:off x="647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1"/>
            <p:cNvCxnSpPr/>
            <p:nvPr/>
          </p:nvCxnSpPr>
          <p:spPr>
            <a:xfrm>
              <a:off x="723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1"/>
            <p:cNvCxnSpPr/>
            <p:nvPr/>
          </p:nvCxnSpPr>
          <p:spPr>
            <a:xfrm>
              <a:off x="800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1"/>
            <p:cNvCxnSpPr/>
            <p:nvPr/>
          </p:nvCxnSpPr>
          <p:spPr>
            <a:xfrm>
              <a:off x="876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Google Shape;30;p1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0CEF6"/>
              </a:buClr>
              <a:buSzPts val="2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1" name="Google Shape;31;p1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rgbClr val="28324A"/>
              </a:buClr>
              <a:buSzPts val="2000"/>
              <a:buFont typeface="Source Sans Pro"/>
              <a:buChar char="◉"/>
              <a:defRPr sz="20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◉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●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○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●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○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32" name="Google Shape;32;p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6" r:id="rId5"/>
    <p:sldLayoutId id="2147483657" r:id="rId6"/>
    <p:sldLayoutId id="2147483658" r:id="rId7"/>
    <p:sldLayoutId id="2147483660" r:id="rId8"/>
    <p:sldLayoutId id="2147483661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15"/>
          <p:cNvSpPr txBox="1">
            <a:spLocks noGrp="1"/>
          </p:cNvSpPr>
          <p:nvPr>
            <p:ph type="ctrTitle" idx="4294967295"/>
          </p:nvPr>
        </p:nvSpPr>
        <p:spPr>
          <a:xfrm>
            <a:off x="1275150" y="127855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/>
              <a:t>PENGEMBANGAN SISTEM </a:t>
            </a:r>
            <a:r>
              <a:rPr lang="en-US" sz="3600" dirty="0">
                <a:solidFill>
                  <a:srgbClr val="3C78D8"/>
                </a:solidFill>
              </a:rPr>
              <a:t>PENGISIAN KUESIONER </a:t>
            </a:r>
            <a:r>
              <a:rPr lang="en-US" sz="3600" dirty="0"/>
              <a:t>CAPI-STIS BERBASIS </a:t>
            </a:r>
            <a:r>
              <a:rPr lang="en-US" sz="3600" dirty="0">
                <a:solidFill>
                  <a:srgbClr val="3C78D8"/>
                </a:solidFill>
              </a:rPr>
              <a:t>WEB</a:t>
            </a:r>
            <a:endParaRPr sz="4000" dirty="0">
              <a:solidFill>
                <a:srgbClr val="3C78D8"/>
              </a:solidFill>
            </a:endParaRPr>
          </a:p>
        </p:txBody>
      </p:sp>
      <p:sp>
        <p:nvSpPr>
          <p:cNvPr id="479" name="Google Shape;479;p15"/>
          <p:cNvSpPr txBox="1">
            <a:spLocks noGrp="1"/>
          </p:cNvSpPr>
          <p:nvPr>
            <p:ph type="subTitle" idx="4294967295"/>
          </p:nvPr>
        </p:nvSpPr>
        <p:spPr>
          <a:xfrm>
            <a:off x="1275150" y="2623465"/>
            <a:ext cx="6593700" cy="16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en-ID" sz="1800" dirty="0"/>
              <a:t>Oleh :</a:t>
            </a:r>
            <a:endParaRPr lang="en-ID" sz="1800" b="1" dirty="0"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sz="2800" b="1" dirty="0"/>
              <a:t>Alwin Gilang </a:t>
            </a:r>
            <a:r>
              <a:rPr lang="en-ID" sz="2800" b="1" dirty="0" err="1"/>
              <a:t>Permana</a:t>
            </a:r>
            <a:endParaRPr sz="2800" b="1" dirty="0"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 </a:t>
            </a:r>
            <a:endParaRPr dirty="0"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D" dirty="0"/>
              <a:t>6 </a:t>
            </a:r>
            <a:r>
              <a:rPr lang="en-ID" dirty="0" err="1"/>
              <a:t>Agustus</a:t>
            </a:r>
            <a:r>
              <a:rPr lang="en-ID" dirty="0"/>
              <a:t> 2018</a:t>
            </a:r>
            <a:endParaRPr dirty="0"/>
          </a:p>
          <a:p>
            <a:pPr marL="0" lvl="0" indent="0" algn="ctr">
              <a:spcBef>
                <a:spcPts val="600"/>
              </a:spcBef>
              <a:spcAft>
                <a:spcPts val="0"/>
              </a:spcAft>
              <a:buNone/>
            </a:pPr>
            <a:endParaRPr sz="3600" b="1" dirty="0"/>
          </a:p>
        </p:txBody>
      </p:sp>
      <p:sp>
        <p:nvSpPr>
          <p:cNvPr id="480" name="Google Shape;480;p1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RUANG LINGKUP </a:t>
            </a:r>
            <a:r>
              <a:rPr lang="en-US" dirty="0">
                <a:solidFill>
                  <a:srgbClr val="3C78D8"/>
                </a:solidFill>
              </a:rPr>
              <a:t>PENELITIAN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500" name="Google Shape;500;p18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-ID" dirty="0" err="1"/>
              <a:t>Pengembangan</a:t>
            </a:r>
            <a:r>
              <a:rPr lang="en-ID" dirty="0"/>
              <a:t> </a:t>
            </a:r>
            <a:r>
              <a:rPr lang="en-ID" b="1" dirty="0" err="1">
                <a:solidFill>
                  <a:srgbClr val="3C78D8"/>
                </a:solidFill>
              </a:rPr>
              <a:t>aplikasi</a:t>
            </a:r>
            <a:r>
              <a:rPr lang="en-ID" b="1" dirty="0">
                <a:solidFill>
                  <a:srgbClr val="3C78D8"/>
                </a:solidFill>
              </a:rPr>
              <a:t> </a:t>
            </a:r>
            <a:r>
              <a:rPr lang="en-ID" b="1" i="1" dirty="0">
                <a:solidFill>
                  <a:srgbClr val="3C78D8"/>
                </a:solidFill>
              </a:rPr>
              <a:t>client </a:t>
            </a:r>
            <a:r>
              <a:rPr lang="en-ID" dirty="0"/>
              <a:t>CAPI ODK.</a:t>
            </a:r>
            <a:endParaRPr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◉"/>
            </a:pPr>
            <a:r>
              <a:rPr lang="en-ID" b="1" dirty="0" err="1">
                <a:solidFill>
                  <a:srgbClr val="3C78D8"/>
                </a:solidFill>
              </a:rPr>
              <a:t>Sistem</a:t>
            </a:r>
            <a:r>
              <a:rPr lang="en-ID" b="1" dirty="0">
                <a:solidFill>
                  <a:srgbClr val="3C78D8"/>
                </a:solidFill>
              </a:rPr>
              <a:t> </a:t>
            </a:r>
            <a:r>
              <a:rPr lang="en-ID" b="1" dirty="0" err="1">
                <a:solidFill>
                  <a:srgbClr val="3C78D8"/>
                </a:solidFill>
              </a:rPr>
              <a:t>tambahan</a:t>
            </a:r>
            <a:r>
              <a:rPr lang="en-ID" b="1" dirty="0">
                <a:solidFill>
                  <a:srgbClr val="3C78D8"/>
                </a:solidFill>
              </a:rPr>
              <a:t> </a:t>
            </a:r>
            <a:r>
              <a:rPr lang="en-ID" dirty="0" err="1"/>
              <a:t>untuk</a:t>
            </a:r>
            <a:r>
              <a:rPr lang="en-ID" dirty="0"/>
              <a:t> CAPI-STIS.</a:t>
            </a:r>
            <a:endParaRPr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◉"/>
            </a:pP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mencakup</a:t>
            </a:r>
            <a:r>
              <a:rPr lang="en-ID" dirty="0"/>
              <a:t> </a:t>
            </a:r>
            <a:r>
              <a:rPr lang="en-ID" dirty="0" err="1"/>
              <a:t>pembuatan</a:t>
            </a:r>
            <a:r>
              <a:rPr lang="en-ID" dirty="0"/>
              <a:t> </a:t>
            </a:r>
            <a:r>
              <a:rPr lang="en-ID" dirty="0" err="1"/>
              <a:t>kuesioner</a:t>
            </a:r>
            <a:r>
              <a:rPr lang="en-ID" dirty="0"/>
              <a:t> dan </a:t>
            </a:r>
            <a:r>
              <a:rPr lang="en-ID" i="1" dirty="0"/>
              <a:t>rule </a:t>
            </a:r>
            <a:r>
              <a:rPr lang="en-ID" i="1" dirty="0" err="1"/>
              <a:t>validasi</a:t>
            </a:r>
            <a:r>
              <a:rPr lang="en-ID" dirty="0"/>
              <a:t>.</a:t>
            </a:r>
            <a:endParaRPr dirty="0"/>
          </a:p>
        </p:txBody>
      </p:sp>
      <p:sp>
        <p:nvSpPr>
          <p:cNvPr id="501" name="Google Shape;501;p1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" grpId="0"/>
      <p:bldP spid="50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METODOLOGI</a:t>
            </a:r>
            <a:endParaRPr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416725" y="3661925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C78D8"/>
                </a:solidFill>
                <a:latin typeface="Oswald"/>
                <a:sym typeface="Oswald"/>
              </a:rPr>
              <a:t>3</a:t>
            </a:r>
            <a:endParaRPr sz="12000" dirty="0">
              <a:solidFill>
                <a:srgbClr val="3C78D8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372304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21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METODE PENGUMPULAN </a:t>
            </a:r>
            <a:r>
              <a:rPr lang="en-US" dirty="0">
                <a:solidFill>
                  <a:srgbClr val="3C78D8"/>
                </a:solidFill>
              </a:rPr>
              <a:t>DATA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532" name="Google Shape;532;p21"/>
          <p:cNvSpPr txBox="1">
            <a:spLocks noGrp="1"/>
          </p:cNvSpPr>
          <p:nvPr>
            <p:ph type="body" idx="1"/>
          </p:nvPr>
        </p:nvSpPr>
        <p:spPr>
          <a:xfrm>
            <a:off x="705900" y="1626600"/>
            <a:ext cx="2471700" cy="32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 err="1"/>
              <a:t>Studi</a:t>
            </a:r>
            <a:r>
              <a:rPr lang="en-ID" b="1" dirty="0"/>
              <a:t> </a:t>
            </a:r>
            <a:r>
              <a:rPr lang="en-ID" b="1" dirty="0" err="1"/>
              <a:t>Pustaka</a:t>
            </a:r>
            <a:endParaRPr b="1" dirty="0"/>
          </a:p>
        </p:txBody>
      </p:sp>
      <p:sp>
        <p:nvSpPr>
          <p:cNvPr id="533" name="Google Shape;533;p21"/>
          <p:cNvSpPr txBox="1">
            <a:spLocks noGrp="1"/>
          </p:cNvSpPr>
          <p:nvPr>
            <p:ph type="body" idx="2"/>
          </p:nvPr>
        </p:nvSpPr>
        <p:spPr>
          <a:xfrm>
            <a:off x="3304125" y="1626600"/>
            <a:ext cx="2471700" cy="32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 err="1"/>
              <a:t>Observasi</a:t>
            </a:r>
            <a:endParaRPr b="1" dirty="0"/>
          </a:p>
        </p:txBody>
      </p:sp>
      <p:sp>
        <p:nvSpPr>
          <p:cNvPr id="534" name="Google Shape;534;p21"/>
          <p:cNvSpPr txBox="1">
            <a:spLocks noGrp="1"/>
          </p:cNvSpPr>
          <p:nvPr>
            <p:ph type="body" idx="3"/>
          </p:nvPr>
        </p:nvSpPr>
        <p:spPr>
          <a:xfrm>
            <a:off x="5902350" y="1626600"/>
            <a:ext cx="2471700" cy="32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 err="1"/>
              <a:t>Wawancara</a:t>
            </a:r>
            <a:endParaRPr b="1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35" name="Google Shape;535;p2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pSp>
        <p:nvGrpSpPr>
          <p:cNvPr id="7" name="Google Shape;945;p40">
            <a:extLst>
              <a:ext uri="{FF2B5EF4-FFF2-40B4-BE49-F238E27FC236}">
                <a16:creationId xmlns:a16="http://schemas.microsoft.com/office/drawing/2014/main" id="{A0AC7238-CD45-412E-98EA-F247C2C54ED8}"/>
              </a:ext>
            </a:extLst>
          </p:cNvPr>
          <p:cNvGrpSpPr/>
          <p:nvPr/>
        </p:nvGrpSpPr>
        <p:grpSpPr>
          <a:xfrm>
            <a:off x="4092519" y="2184340"/>
            <a:ext cx="958961" cy="978708"/>
            <a:chOff x="3955900" y="2984500"/>
            <a:chExt cx="414000" cy="422525"/>
          </a:xfrm>
        </p:grpSpPr>
        <p:sp>
          <p:nvSpPr>
            <p:cNvPr id="8" name="Google Shape;946;p40">
              <a:extLst>
                <a:ext uri="{FF2B5EF4-FFF2-40B4-BE49-F238E27FC236}">
                  <a16:creationId xmlns:a16="http://schemas.microsoft.com/office/drawing/2014/main" id="{9024A49E-F8E4-4642-B0EF-2B3FF823F31F}"/>
                </a:ext>
              </a:extLst>
            </p:cNvPr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47;p40">
              <a:extLst>
                <a:ext uri="{FF2B5EF4-FFF2-40B4-BE49-F238E27FC236}">
                  <a16:creationId xmlns:a16="http://schemas.microsoft.com/office/drawing/2014/main" id="{398F9879-B7AC-4E0B-BB28-828E4314FAE0}"/>
                </a:ext>
              </a:extLst>
            </p:cNvPr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48;p40">
              <a:extLst>
                <a:ext uri="{FF2B5EF4-FFF2-40B4-BE49-F238E27FC236}">
                  <a16:creationId xmlns:a16="http://schemas.microsoft.com/office/drawing/2014/main" id="{74D3A361-37D1-4F96-8D24-83EAD3BCB6FD}"/>
                </a:ext>
              </a:extLst>
            </p:cNvPr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845;p40">
            <a:extLst>
              <a:ext uri="{FF2B5EF4-FFF2-40B4-BE49-F238E27FC236}">
                <a16:creationId xmlns:a16="http://schemas.microsoft.com/office/drawing/2014/main" id="{0BDB7A3A-8166-4B3B-896F-DB16B91D4AE9}"/>
              </a:ext>
            </a:extLst>
          </p:cNvPr>
          <p:cNvGrpSpPr/>
          <p:nvPr/>
        </p:nvGrpSpPr>
        <p:grpSpPr>
          <a:xfrm>
            <a:off x="1374090" y="2184340"/>
            <a:ext cx="1135320" cy="944491"/>
            <a:chOff x="1926350" y="995225"/>
            <a:chExt cx="428650" cy="356600"/>
          </a:xfrm>
        </p:grpSpPr>
        <p:sp>
          <p:nvSpPr>
            <p:cNvPr id="12" name="Google Shape;846;p40">
              <a:extLst>
                <a:ext uri="{FF2B5EF4-FFF2-40B4-BE49-F238E27FC236}">
                  <a16:creationId xmlns:a16="http://schemas.microsoft.com/office/drawing/2014/main" id="{C49D384F-E4A8-4D3E-9D7C-BC31E758B524}"/>
                </a:ext>
              </a:extLst>
            </p:cNvPr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47;p40">
              <a:extLst>
                <a:ext uri="{FF2B5EF4-FFF2-40B4-BE49-F238E27FC236}">
                  <a16:creationId xmlns:a16="http://schemas.microsoft.com/office/drawing/2014/main" id="{166541D9-747C-4747-83EE-7AEA74B73E20}"/>
                </a:ext>
              </a:extLst>
            </p:cNvPr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48;p40">
              <a:extLst>
                <a:ext uri="{FF2B5EF4-FFF2-40B4-BE49-F238E27FC236}">
                  <a16:creationId xmlns:a16="http://schemas.microsoft.com/office/drawing/2014/main" id="{B0D9CFCC-02FD-48DD-AADA-DF2A811BF47D}"/>
                </a:ext>
              </a:extLst>
            </p:cNvPr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49;p40">
              <a:extLst>
                <a:ext uri="{FF2B5EF4-FFF2-40B4-BE49-F238E27FC236}">
                  <a16:creationId xmlns:a16="http://schemas.microsoft.com/office/drawing/2014/main" id="{3D8A310C-C4B2-4AF2-8BC2-7873D7BB1BBF}"/>
                </a:ext>
              </a:extLst>
            </p:cNvPr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911;p40">
            <a:extLst>
              <a:ext uri="{FF2B5EF4-FFF2-40B4-BE49-F238E27FC236}">
                <a16:creationId xmlns:a16="http://schemas.microsoft.com/office/drawing/2014/main" id="{BF7506F5-94F6-44C5-9A61-83347404E101}"/>
              </a:ext>
            </a:extLst>
          </p:cNvPr>
          <p:cNvGrpSpPr/>
          <p:nvPr/>
        </p:nvGrpSpPr>
        <p:grpSpPr>
          <a:xfrm>
            <a:off x="6987789" y="2184340"/>
            <a:ext cx="396609" cy="990308"/>
            <a:chOff x="3386850" y="2264625"/>
            <a:chExt cx="203950" cy="509250"/>
          </a:xfrm>
        </p:grpSpPr>
        <p:sp>
          <p:nvSpPr>
            <p:cNvPr id="17" name="Google Shape;912;p40">
              <a:extLst>
                <a:ext uri="{FF2B5EF4-FFF2-40B4-BE49-F238E27FC236}">
                  <a16:creationId xmlns:a16="http://schemas.microsoft.com/office/drawing/2014/main" id="{A8F89F69-EE72-4B0B-9190-E66ACE85CEA3}"/>
                </a:ext>
              </a:extLst>
            </p:cNvPr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913;p40">
              <a:extLst>
                <a:ext uri="{FF2B5EF4-FFF2-40B4-BE49-F238E27FC236}">
                  <a16:creationId xmlns:a16="http://schemas.microsoft.com/office/drawing/2014/main" id="{270DE136-1949-46A6-9EAC-5822BB4AB050}"/>
                </a:ext>
              </a:extLst>
            </p:cNvPr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0DD9D0C-78B9-44EE-A0FE-1D449EBC175E}"/>
              </a:ext>
            </a:extLst>
          </p:cNvPr>
          <p:cNvSpPr txBox="1"/>
          <p:nvPr/>
        </p:nvSpPr>
        <p:spPr>
          <a:xfrm>
            <a:off x="1047750" y="3276300"/>
            <a:ext cx="1860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dirty="0" err="1"/>
              <a:t>Pencarian</a:t>
            </a:r>
            <a:r>
              <a:rPr lang="en-ID" dirty="0"/>
              <a:t> </a:t>
            </a:r>
            <a:r>
              <a:rPr lang="en-ID" dirty="0" err="1"/>
              <a:t>teori</a:t>
            </a:r>
            <a:r>
              <a:rPr lang="en-ID" dirty="0"/>
              <a:t> dan </a:t>
            </a:r>
            <a:r>
              <a:rPr lang="en-ID" dirty="0" err="1"/>
              <a:t>teknologi</a:t>
            </a:r>
            <a:r>
              <a:rPr lang="en-ID" dirty="0"/>
              <a:t> </a:t>
            </a:r>
            <a:r>
              <a:rPr lang="en-ID" dirty="0" err="1"/>
              <a:t>pendukung</a:t>
            </a:r>
            <a:r>
              <a:rPr lang="en-ID" dirty="0"/>
              <a:t> penelitian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0BF3D5-07FA-411F-B344-71FD92C69B44}"/>
              </a:ext>
            </a:extLst>
          </p:cNvPr>
          <p:cNvSpPr txBox="1"/>
          <p:nvPr/>
        </p:nvSpPr>
        <p:spPr>
          <a:xfrm>
            <a:off x="3641525" y="3282704"/>
            <a:ext cx="1860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survei</a:t>
            </a:r>
            <a:r>
              <a:rPr lang="en-ID" dirty="0"/>
              <a:t> yang </a:t>
            </a:r>
            <a:r>
              <a:rPr lang="en-ID" dirty="0" err="1"/>
              <a:t>melibatkan</a:t>
            </a:r>
            <a:r>
              <a:rPr lang="en-ID" dirty="0"/>
              <a:t> CAPI ODK.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88E347-8529-4844-AB42-60E74F774DF1}"/>
              </a:ext>
            </a:extLst>
          </p:cNvPr>
          <p:cNvSpPr txBox="1"/>
          <p:nvPr/>
        </p:nvSpPr>
        <p:spPr>
          <a:xfrm>
            <a:off x="6207851" y="3282704"/>
            <a:ext cx="1860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dirty="0" err="1"/>
              <a:t>Subdit</a:t>
            </a:r>
            <a:r>
              <a:rPr lang="en-ID" dirty="0"/>
              <a:t> IPD </a:t>
            </a:r>
            <a:r>
              <a:rPr lang="en-ID" dirty="0" err="1"/>
              <a:t>tentang</a:t>
            </a:r>
            <a:r>
              <a:rPr lang="en-ID" dirty="0"/>
              <a:t> CAPI di BPS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" grpId="0"/>
      <p:bldP spid="532" grpId="0" build="p"/>
      <p:bldP spid="533" grpId="0" build="p"/>
      <p:bldP spid="534" grpId="0" build="p"/>
      <p:bldP spid="2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845C0-DF5A-42A0-8E4B-36CD431C8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METODE </a:t>
            </a:r>
            <a:r>
              <a:rPr lang="en-ID" dirty="0">
                <a:solidFill>
                  <a:srgbClr val="3C78D8"/>
                </a:solidFill>
              </a:rPr>
              <a:t>ANALISIS</a:t>
            </a:r>
            <a:endParaRPr lang="en-US" dirty="0">
              <a:solidFill>
                <a:srgbClr val="3C78D8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5AAD7-20AC-455E-AA4F-280E0CB5D6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Metode</a:t>
            </a:r>
            <a:r>
              <a:rPr lang="en-ID" dirty="0"/>
              <a:t> Penelitian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3A884-9320-44BC-9A99-0555689115C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ID" dirty="0" err="1"/>
              <a:t>Metode</a:t>
            </a:r>
            <a:r>
              <a:rPr lang="en-ID" dirty="0"/>
              <a:t> </a:t>
            </a:r>
            <a:r>
              <a:rPr lang="en-ID" dirty="0" err="1"/>
              <a:t>Pengembangan</a:t>
            </a:r>
            <a:r>
              <a:rPr lang="en-ID" dirty="0"/>
              <a:t> </a:t>
            </a:r>
            <a:r>
              <a:rPr lang="en-ID" dirty="0" err="1"/>
              <a:t>Sistem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51F756-5E52-4C4F-82A4-60F3C8AE9FFE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ID" dirty="0" err="1"/>
              <a:t>Metode</a:t>
            </a:r>
            <a:r>
              <a:rPr lang="en-ID" dirty="0"/>
              <a:t> </a:t>
            </a:r>
            <a:r>
              <a:rPr lang="en-ID" dirty="0" err="1"/>
              <a:t>Evaluasi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31FE9-C2BD-4909-BE83-BD551FE623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D6AF4F-080D-4944-8A02-07F378A41904}"/>
              </a:ext>
            </a:extLst>
          </p:cNvPr>
          <p:cNvSpPr/>
          <p:nvPr/>
        </p:nvSpPr>
        <p:spPr>
          <a:xfrm>
            <a:off x="1268547" y="2571750"/>
            <a:ext cx="1346405" cy="481561"/>
          </a:xfrm>
          <a:prstGeom prst="round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err="1"/>
              <a:t>Terapan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BF9A9B9-179D-4122-9C55-70D647F3E883}"/>
              </a:ext>
            </a:extLst>
          </p:cNvPr>
          <p:cNvSpPr/>
          <p:nvPr/>
        </p:nvSpPr>
        <p:spPr>
          <a:xfrm>
            <a:off x="3778484" y="2606113"/>
            <a:ext cx="1346409" cy="481562"/>
          </a:xfrm>
          <a:prstGeom prst="round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/>
              <a:t>SDLC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0B7E16C-CEBA-410E-9EFE-56A860C44349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>
            <a:off x="4451689" y="3087675"/>
            <a:ext cx="0" cy="379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27909AE-4B79-4A0C-B30E-32A9D503F34F}"/>
              </a:ext>
            </a:extLst>
          </p:cNvPr>
          <p:cNvSpPr/>
          <p:nvPr/>
        </p:nvSpPr>
        <p:spPr>
          <a:xfrm>
            <a:off x="3778484" y="3466793"/>
            <a:ext cx="1346409" cy="481562"/>
          </a:xfrm>
          <a:prstGeom prst="round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err="1"/>
              <a:t>Iteratif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E7391F5-5AD6-4BD4-8E98-55AE721DCB1C}"/>
              </a:ext>
            </a:extLst>
          </p:cNvPr>
          <p:cNvSpPr/>
          <p:nvPr/>
        </p:nvSpPr>
        <p:spPr>
          <a:xfrm>
            <a:off x="6464997" y="2606114"/>
            <a:ext cx="1346405" cy="481561"/>
          </a:xfrm>
          <a:prstGeom prst="round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/>
              <a:t>Black Box Testing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1A61A1-B8FC-4A53-9EB1-563B56495F5E}"/>
              </a:ext>
            </a:extLst>
          </p:cNvPr>
          <p:cNvSpPr txBox="1"/>
          <p:nvPr/>
        </p:nvSpPr>
        <p:spPr>
          <a:xfrm>
            <a:off x="6974158" y="3072593"/>
            <a:ext cx="436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400" dirty="0">
                <a:solidFill>
                  <a:schemeClr val="accent1"/>
                </a:solidFill>
              </a:rPr>
              <a:t>+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ACD82A2-B55B-422D-87BF-433CE0A85BB0}"/>
              </a:ext>
            </a:extLst>
          </p:cNvPr>
          <p:cNvSpPr/>
          <p:nvPr/>
        </p:nvSpPr>
        <p:spPr>
          <a:xfrm>
            <a:off x="6464997" y="3466794"/>
            <a:ext cx="1346405" cy="481561"/>
          </a:xfrm>
          <a:prstGeom prst="round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/>
              <a:t>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553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7" grpId="0" animBg="1"/>
      <p:bldP spid="8" grpId="0" animBg="1"/>
      <p:bldP spid="10" grpId="0" animBg="1"/>
      <p:bldP spid="14" grpId="0" animBg="1"/>
      <p:bldP spid="15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HASIL DAN PEMBAHASAN</a:t>
            </a:r>
            <a:endParaRPr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416725" y="3661925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C78D8"/>
                </a:solidFill>
                <a:latin typeface="Oswald"/>
                <a:sym typeface="Oswald"/>
              </a:rPr>
              <a:t>4</a:t>
            </a:r>
            <a:endParaRPr sz="12000" dirty="0">
              <a:solidFill>
                <a:srgbClr val="3C78D8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165737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7" name="Google Shape;647;p26"/>
          <p:cNvGraphicFramePr/>
          <p:nvPr>
            <p:extLst>
              <p:ext uri="{D42A27DB-BD31-4B8C-83A1-F6EECF244321}">
                <p14:modId xmlns:p14="http://schemas.microsoft.com/office/powerpoint/2010/main" val="3508819387"/>
              </p:ext>
            </p:extLst>
          </p:nvPr>
        </p:nvGraphicFramePr>
        <p:xfrm>
          <a:off x="2302192" y="747686"/>
          <a:ext cx="4864152" cy="3648128"/>
        </p:xfrm>
        <a:graphic>
          <a:graphicData uri="http://schemas.openxmlformats.org/drawingml/2006/table">
            <a:tbl>
              <a:tblPr>
                <a:noFill/>
                <a:tableStyleId>{328F093C-270A-47BA-B5F9-D83F7F62F706}</a:tableStyleId>
              </a:tblPr>
              <a:tblGrid>
                <a:gridCol w="1216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6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6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6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2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Source Sans Pro"/>
                        </a:rPr>
                        <a:t>Kebutuhan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Source Sans Pro"/>
                        </a:rPr>
                        <a:t>Mengembangkan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CAPI android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Source Sans Pro"/>
                        </a:rPr>
                        <a:t>Mengembangkan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Enketo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Express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Source Sans Pro"/>
                        </a:rPr>
                        <a:t>Mengembangkan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aplikasi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dari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awal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Source Sans Pro"/>
                        </a:rPr>
                        <a:t>Terhubung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ODK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2693400"/>
                  </a:ext>
                </a:extLst>
              </a:tr>
              <a:tr h="433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Source Sans Pro"/>
                        </a:rPr>
                        <a:t>Memiliki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fitur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dasar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CAPI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901368"/>
                  </a:ext>
                </a:extLst>
              </a:tr>
              <a:tr h="572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Source Sans Pro"/>
                        </a:rPr>
                        <a:t>Dapat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dijalankan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berbagai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OS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</a:rPr>
                        <a:t>Tidak</a:t>
                      </a:r>
                      <a:r>
                        <a:rPr lang="en-US" sz="1050" dirty="0">
                          <a:effectLst/>
                        </a:rPr>
                        <a:t> </a:t>
                      </a:r>
                      <a:r>
                        <a:rPr lang="en-US" sz="1050" dirty="0" err="1">
                          <a:effectLst/>
                        </a:rPr>
                        <a:t>bisa</a:t>
                      </a:r>
                      <a:r>
                        <a:rPr lang="en-US" sz="1050" dirty="0">
                          <a:effectLst/>
                        </a:rPr>
                        <a:t> </a:t>
                      </a:r>
                      <a:r>
                        <a:rPr lang="en-US" sz="1050" dirty="0" err="1">
                          <a:effectLst/>
                        </a:rPr>
                        <a:t>dikembangkan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9371341"/>
                  </a:ext>
                </a:extLst>
              </a:tr>
              <a:tr h="433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Source Sans Pro"/>
                        </a:rPr>
                        <a:t>Entri</a:t>
                      </a:r>
                      <a:r>
                        <a:rPr lang="en-US" sz="1050" dirty="0">
                          <a:effectLst/>
                          <a:latin typeface="Source Sans Pro"/>
                        </a:rPr>
                        <a:t> data </a:t>
                      </a:r>
                      <a:r>
                        <a:rPr lang="en-US" sz="1050" dirty="0" err="1">
                          <a:effectLst/>
                          <a:latin typeface="Source Sans Pro"/>
                        </a:rPr>
                        <a:t>terintegrasi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D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-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Source Sans Pro"/>
                        </a:rPr>
                        <a:t>Pengelompokan data ODK berdasar jenjang</a:t>
                      </a:r>
                      <a:endParaRPr lang="en-US" sz="70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Source Sans Pro"/>
                        </a:rPr>
                        <a:t>Update data ODK</a:t>
                      </a:r>
                      <a:endParaRPr lang="en-US" sz="700" dirty="0">
                        <a:effectLst/>
                        <a:latin typeface="Source Sans Pro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-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044" marR="51044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48" name="Google Shape;648;p2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7" name="Google Shape;555;p24">
            <a:extLst>
              <a:ext uri="{FF2B5EF4-FFF2-40B4-BE49-F238E27FC236}">
                <a16:creationId xmlns:a16="http://schemas.microsoft.com/office/drawing/2014/main" id="{92C13DDD-52B1-4A64-974E-477B6295F6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47750" y="0"/>
            <a:ext cx="6996600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PENGEMBANGAN </a:t>
            </a:r>
            <a:r>
              <a:rPr lang="en-US" dirty="0">
                <a:solidFill>
                  <a:srgbClr val="3C78D8"/>
                </a:solidFill>
              </a:rPr>
              <a:t>APLIKASI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581D44-06AE-4D83-93C8-12E800616C6F}"/>
              </a:ext>
            </a:extLst>
          </p:cNvPr>
          <p:cNvSpPr txBox="1"/>
          <p:nvPr/>
        </p:nvSpPr>
        <p:spPr>
          <a:xfrm>
            <a:off x="254103" y="1932028"/>
            <a:ext cx="15872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b="1" dirty="0">
                <a:solidFill>
                  <a:srgbClr val="BCF22D"/>
                </a:solidFill>
                <a:latin typeface="Source Sans Pro"/>
              </a:rPr>
              <a:t>CROSSPLATFORM</a:t>
            </a:r>
            <a:endParaRPr lang="en-US" sz="1200" b="1" dirty="0">
              <a:solidFill>
                <a:srgbClr val="BCF22D"/>
              </a:solidFill>
              <a:latin typeface="Source Sans Pr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94C841-3B77-49B4-A55F-5001FB8DCC2E}"/>
              </a:ext>
            </a:extLst>
          </p:cNvPr>
          <p:cNvSpPr txBox="1"/>
          <p:nvPr/>
        </p:nvSpPr>
        <p:spPr>
          <a:xfrm>
            <a:off x="489744" y="2795974"/>
            <a:ext cx="1116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b="1" dirty="0">
                <a:solidFill>
                  <a:srgbClr val="3C78D8"/>
                </a:solidFill>
                <a:latin typeface="Source Sans Pro"/>
              </a:rPr>
              <a:t>ENTRI DATA</a:t>
            </a:r>
            <a:endParaRPr lang="en-US" sz="1200" b="1" dirty="0">
              <a:solidFill>
                <a:srgbClr val="3C78D8"/>
              </a:solidFill>
              <a:latin typeface="Source Sans Pro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54DB04-7D52-4373-B35C-C54EFAC8FA12}"/>
              </a:ext>
            </a:extLst>
          </p:cNvPr>
          <p:cNvSpPr txBox="1"/>
          <p:nvPr/>
        </p:nvSpPr>
        <p:spPr>
          <a:xfrm>
            <a:off x="254103" y="3659920"/>
            <a:ext cx="1834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200" b="1" dirty="0">
                <a:solidFill>
                  <a:srgbClr val="32D8C0"/>
                </a:solidFill>
                <a:latin typeface="Source Sans Pro"/>
              </a:rPr>
              <a:t>PEMBARUAN DATA</a:t>
            </a:r>
          </a:p>
          <a:p>
            <a:r>
              <a:rPr lang="en-ID" sz="1200" b="1" dirty="0">
                <a:solidFill>
                  <a:srgbClr val="32D8C0"/>
                </a:solidFill>
                <a:latin typeface="Source Sans Pro"/>
              </a:rPr>
              <a:t>SECONDARY EDITING</a:t>
            </a:r>
            <a:endParaRPr lang="en-US" sz="1200" b="1" dirty="0">
              <a:solidFill>
                <a:srgbClr val="32D8C0"/>
              </a:solidFill>
              <a:latin typeface="Source Sans Pro"/>
            </a:endParaRP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4C092C60-2B51-4684-88B3-5D7EA4DE8B37}"/>
              </a:ext>
            </a:extLst>
          </p:cNvPr>
          <p:cNvSpPr/>
          <p:nvPr/>
        </p:nvSpPr>
        <p:spPr>
          <a:xfrm>
            <a:off x="1780931" y="1664495"/>
            <a:ext cx="393449" cy="851440"/>
          </a:xfrm>
          <a:prstGeom prst="leftBrac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2C60470-DC8D-45B2-A59B-D375306D584D}"/>
              </a:ext>
            </a:extLst>
          </p:cNvPr>
          <p:cNvCxnSpPr>
            <a:endCxn id="17" idx="3"/>
          </p:cNvCxnSpPr>
          <p:nvPr/>
        </p:nvCxnSpPr>
        <p:spPr>
          <a:xfrm flipH="1">
            <a:off x="1605755" y="2934473"/>
            <a:ext cx="56862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e 18">
            <a:extLst>
              <a:ext uri="{FF2B5EF4-FFF2-40B4-BE49-F238E27FC236}">
                <a16:creationId xmlns:a16="http://schemas.microsoft.com/office/drawing/2014/main" id="{92DAED83-C780-42F8-B037-25BA777A235A}"/>
              </a:ext>
            </a:extLst>
          </p:cNvPr>
          <p:cNvSpPr/>
          <p:nvPr/>
        </p:nvSpPr>
        <p:spPr>
          <a:xfrm>
            <a:off x="1967023" y="3583172"/>
            <a:ext cx="249048" cy="5384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17" grpId="0"/>
      <p:bldP spid="18" grpId="0"/>
      <p:bldP spid="6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24"/>
          <p:cNvSpPr txBox="1">
            <a:spLocks noGrp="1"/>
          </p:cNvSpPr>
          <p:nvPr>
            <p:ph type="title"/>
          </p:nvPr>
        </p:nvSpPr>
        <p:spPr>
          <a:xfrm>
            <a:off x="1047750" y="0"/>
            <a:ext cx="6996600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ARSITEKTUR </a:t>
            </a:r>
            <a:r>
              <a:rPr lang="en-US" dirty="0">
                <a:solidFill>
                  <a:srgbClr val="3C78D8"/>
                </a:solidFill>
              </a:rPr>
              <a:t>APLIKASI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561" name="Google Shape;561;p24"/>
          <p:cNvSpPr/>
          <p:nvPr/>
        </p:nvSpPr>
        <p:spPr>
          <a:xfrm>
            <a:off x="3485050" y="1567267"/>
            <a:ext cx="929494" cy="548374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2" name="Google Shape;562;p24"/>
          <p:cNvGrpSpPr/>
          <p:nvPr/>
        </p:nvGrpSpPr>
        <p:grpSpPr>
          <a:xfrm>
            <a:off x="3844549" y="3126202"/>
            <a:ext cx="599842" cy="589958"/>
            <a:chOff x="1244325" y="4999400"/>
            <a:chExt cx="444525" cy="437200"/>
          </a:xfrm>
        </p:grpSpPr>
        <p:sp>
          <p:nvSpPr>
            <p:cNvPr id="563" name="Google Shape;563;p24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4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4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4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4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8" name="Google Shape;568;p24"/>
          <p:cNvGrpSpPr/>
          <p:nvPr/>
        </p:nvGrpSpPr>
        <p:grpSpPr>
          <a:xfrm>
            <a:off x="5266889" y="3113863"/>
            <a:ext cx="409140" cy="420402"/>
            <a:chOff x="2605300" y="5003050"/>
            <a:chExt cx="418900" cy="430475"/>
          </a:xfrm>
        </p:grpSpPr>
        <p:sp>
          <p:nvSpPr>
            <p:cNvPr id="569" name="Google Shape;569;p24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4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4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2" name="Google Shape;572;p24"/>
          <p:cNvSpPr/>
          <p:nvPr/>
        </p:nvSpPr>
        <p:spPr>
          <a:xfrm>
            <a:off x="5213649" y="2080225"/>
            <a:ext cx="300114" cy="273023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24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21" name="Picture 20" descr="C:\Users\Wayne\AppData\Local\Microsoft\Windows\INetCache\Content.MSO\4BAE7C6C.tmp">
            <a:extLst>
              <a:ext uri="{FF2B5EF4-FFF2-40B4-BE49-F238E27FC236}">
                <a16:creationId xmlns:a16="http://schemas.microsoft.com/office/drawing/2014/main" id="{AB37F754-8DB0-40F6-800C-C1BE5DEACC9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448" y="1091920"/>
            <a:ext cx="6447104" cy="29596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3071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D8C0"/>
        </a:solidFill>
        <a:effectLst/>
      </p:bgPr>
    </p:bg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E7A7D1-AA1B-40D2-A21F-043C26E15D72}"/>
              </a:ext>
            </a:extLst>
          </p:cNvPr>
          <p:cNvSpPr/>
          <p:nvPr/>
        </p:nvSpPr>
        <p:spPr>
          <a:xfrm>
            <a:off x="1" y="0"/>
            <a:ext cx="2658140" cy="51435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Google Shape;737;p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735" name="Google Shape;735;p33"/>
          <p:cNvSpPr txBox="1">
            <a:spLocks noGrp="1"/>
          </p:cNvSpPr>
          <p:nvPr>
            <p:ph type="body" idx="4294967295"/>
          </p:nvPr>
        </p:nvSpPr>
        <p:spPr>
          <a:xfrm>
            <a:off x="148861" y="2152650"/>
            <a:ext cx="3575050" cy="25003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chemeClr val="tx1"/>
                </a:solidFill>
                <a:latin typeface="Oswald"/>
                <a:ea typeface="Oswald"/>
                <a:cs typeface="Oswald"/>
                <a:sym typeface="Oswald"/>
              </a:rPr>
              <a:t>USE CASE DIAGRAM</a:t>
            </a:r>
            <a:endParaRPr b="1" dirty="0">
              <a:solidFill>
                <a:schemeClr val="tx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bg1"/>
                </a:solidFill>
              </a:rPr>
              <a:t>USULAN</a:t>
            </a:r>
            <a:endParaRPr b="1" dirty="0">
              <a:solidFill>
                <a:schemeClr val="bg1"/>
              </a:solidFill>
            </a:endParaRPr>
          </a:p>
        </p:txBody>
      </p:sp>
      <p:pic>
        <p:nvPicPr>
          <p:cNvPr id="6" name="Picture 5" descr="C:\Users\Wayne\AppData\Local\Microsoft\Windows\INetCache\Content.MSO\35E566DF.tmp">
            <a:extLst>
              <a:ext uri="{FF2B5EF4-FFF2-40B4-BE49-F238E27FC236}">
                <a16:creationId xmlns:a16="http://schemas.microsoft.com/office/drawing/2014/main" id="{E4F1F8D8-8BF4-4BB1-B258-B44E78E61E3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911" y="49645"/>
            <a:ext cx="4259032" cy="503005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CD4B3ED-6A61-4A9B-A60F-FF64434CD4FA}"/>
              </a:ext>
            </a:extLst>
          </p:cNvPr>
          <p:cNvSpPr/>
          <p:nvPr/>
        </p:nvSpPr>
        <p:spPr>
          <a:xfrm>
            <a:off x="2658141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D8C0"/>
        </a:solidFill>
        <a:effectLst/>
      </p:bgPr>
    </p:bg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E62C00-5301-4390-886B-277A40C7FE6B}"/>
              </a:ext>
            </a:extLst>
          </p:cNvPr>
          <p:cNvSpPr/>
          <p:nvPr/>
        </p:nvSpPr>
        <p:spPr>
          <a:xfrm>
            <a:off x="0" y="0"/>
            <a:ext cx="9144000" cy="94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Google Shape;669;p2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5" name="Google Shape;579;p25">
            <a:extLst>
              <a:ext uri="{FF2B5EF4-FFF2-40B4-BE49-F238E27FC236}">
                <a16:creationId xmlns:a16="http://schemas.microsoft.com/office/drawing/2014/main" id="{B914421B-CF2A-456D-B80C-E103B6396115}"/>
              </a:ext>
            </a:extLst>
          </p:cNvPr>
          <p:cNvSpPr txBox="1">
            <a:spLocks/>
          </p:cNvSpPr>
          <p:nvPr/>
        </p:nvSpPr>
        <p:spPr>
          <a:xfrm>
            <a:off x="1073700" y="0"/>
            <a:ext cx="6996600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b="1" dirty="0">
                <a:solidFill>
                  <a:schemeClr val="tx1"/>
                </a:solidFill>
                <a:latin typeface="Oswald"/>
              </a:rPr>
              <a:t>PROSES BISNIS </a:t>
            </a:r>
            <a:r>
              <a:rPr lang="en-US" sz="2000" b="1" dirty="0">
                <a:solidFill>
                  <a:schemeClr val="bg1"/>
                </a:solidFill>
                <a:latin typeface="Oswald"/>
              </a:rPr>
              <a:t>USULAN</a:t>
            </a:r>
          </a:p>
        </p:txBody>
      </p:sp>
      <p:pic>
        <p:nvPicPr>
          <p:cNvPr id="6" name="Picture 5" descr="C:\Users\Wayne\AppData\Local\Microsoft\Windows\INetCache\Content.MSO\FCFA33E9.tmp">
            <a:extLst>
              <a:ext uri="{FF2B5EF4-FFF2-40B4-BE49-F238E27FC236}">
                <a16:creationId xmlns:a16="http://schemas.microsoft.com/office/drawing/2014/main" id="{4DF4A5B3-7A79-464E-8D72-BCF82DD8570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6" y="1116290"/>
            <a:ext cx="6295508" cy="37099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8AFC745-FB9D-42BD-8E5D-14006062877F}"/>
              </a:ext>
            </a:extLst>
          </p:cNvPr>
          <p:cNvSpPr/>
          <p:nvPr/>
        </p:nvSpPr>
        <p:spPr>
          <a:xfrm>
            <a:off x="0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2F2EE1-EE7D-4C79-9541-51FE9A6D7496}"/>
              </a:ext>
            </a:extLst>
          </p:cNvPr>
          <p:cNvSpPr/>
          <p:nvPr/>
        </p:nvSpPr>
        <p:spPr>
          <a:xfrm>
            <a:off x="8821478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13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D8C0"/>
        </a:solidFill>
        <a:effectLst/>
      </p:bgPr>
    </p:bg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2C4F33B-865C-420D-B24A-691254A37B0D}"/>
              </a:ext>
            </a:extLst>
          </p:cNvPr>
          <p:cNvSpPr/>
          <p:nvPr/>
        </p:nvSpPr>
        <p:spPr>
          <a:xfrm>
            <a:off x="0" y="0"/>
            <a:ext cx="9144000" cy="94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3CA026-F7DB-4C7E-8FF6-1F37C42BDF6C}"/>
              </a:ext>
            </a:extLst>
          </p:cNvPr>
          <p:cNvSpPr/>
          <p:nvPr/>
        </p:nvSpPr>
        <p:spPr>
          <a:xfrm>
            <a:off x="0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11B34B-48DD-4623-B88D-7E3FBEBD647F}"/>
              </a:ext>
            </a:extLst>
          </p:cNvPr>
          <p:cNvSpPr/>
          <p:nvPr/>
        </p:nvSpPr>
        <p:spPr>
          <a:xfrm>
            <a:off x="8821478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Google Shape;761;p3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D30864A7-2537-41C5-B8AF-760F3F28920B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525" y="1275907"/>
            <a:ext cx="7152950" cy="355029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79;p25">
            <a:extLst>
              <a:ext uri="{FF2B5EF4-FFF2-40B4-BE49-F238E27FC236}">
                <a16:creationId xmlns:a16="http://schemas.microsoft.com/office/drawing/2014/main" id="{0E836F99-E739-4DBC-930D-11D74997DA1F}"/>
              </a:ext>
            </a:extLst>
          </p:cNvPr>
          <p:cNvSpPr txBox="1">
            <a:spLocks/>
          </p:cNvSpPr>
          <p:nvPr/>
        </p:nvSpPr>
        <p:spPr>
          <a:xfrm>
            <a:off x="1073700" y="0"/>
            <a:ext cx="6996600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b="1" dirty="0">
                <a:solidFill>
                  <a:schemeClr val="bg1"/>
                </a:solidFill>
                <a:latin typeface="Oswald"/>
              </a:rPr>
              <a:t>ANTARMUKA :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Oswald"/>
              </a:rPr>
              <a:t>MULTI SURVEI</a:t>
            </a:r>
          </a:p>
        </p:txBody>
      </p:sp>
    </p:spTree>
    <p:extLst>
      <p:ext uri="{BB962C8B-B14F-4D97-AF65-F5344CB8AC3E}">
        <p14:creationId xmlns:p14="http://schemas.microsoft.com/office/powerpoint/2010/main" val="1203144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PENDAHULUAN</a:t>
            </a:r>
            <a:endParaRPr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416725" y="3661925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C78D8"/>
                </a:solidFill>
                <a:latin typeface="Oswald"/>
                <a:ea typeface="Oswald"/>
                <a:cs typeface="Oswald"/>
                <a:sym typeface="Oswald"/>
              </a:rPr>
              <a:t>1</a:t>
            </a:r>
            <a:endParaRPr sz="12000" dirty="0">
              <a:solidFill>
                <a:srgbClr val="3C78D8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D8C0"/>
        </a:solidFill>
        <a:effectLst/>
      </p:bgPr>
    </p:bg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D351DB2-07B5-4936-BA84-9FBECF031EAF}"/>
              </a:ext>
            </a:extLst>
          </p:cNvPr>
          <p:cNvSpPr/>
          <p:nvPr/>
        </p:nvSpPr>
        <p:spPr>
          <a:xfrm>
            <a:off x="1" y="0"/>
            <a:ext cx="2658140" cy="51435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AA7502-542E-42A1-A58F-416D9EE15E55}"/>
              </a:ext>
            </a:extLst>
          </p:cNvPr>
          <p:cNvSpPr/>
          <p:nvPr/>
        </p:nvSpPr>
        <p:spPr>
          <a:xfrm>
            <a:off x="2658141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Google Shape;760;p36"/>
          <p:cNvSpPr txBox="1">
            <a:spLocks noGrp="1"/>
          </p:cNvSpPr>
          <p:nvPr>
            <p:ph type="body" idx="4294967295"/>
          </p:nvPr>
        </p:nvSpPr>
        <p:spPr>
          <a:xfrm>
            <a:off x="457200" y="2152275"/>
            <a:ext cx="3575400" cy="250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ANTARMUKA :</a:t>
            </a:r>
            <a:endParaRPr b="1" dirty="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MANAJEMEN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SURVEI</a:t>
            </a:r>
            <a:endParaRPr b="1" dirty="0"/>
          </a:p>
        </p:txBody>
      </p:sp>
      <p:sp>
        <p:nvSpPr>
          <p:cNvPr id="761" name="Google Shape;761;p3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3839BD-89B8-4910-9CB5-433373E819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342" y="176125"/>
            <a:ext cx="5122458" cy="4808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7099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D8C0"/>
        </a:solidFill>
        <a:effectLst/>
      </p:bgPr>
    </p:bg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E62C00-5301-4390-886B-277A40C7FE6B}"/>
              </a:ext>
            </a:extLst>
          </p:cNvPr>
          <p:cNvSpPr/>
          <p:nvPr/>
        </p:nvSpPr>
        <p:spPr>
          <a:xfrm>
            <a:off x="0" y="0"/>
            <a:ext cx="9144000" cy="94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Google Shape;669;p2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5" name="Google Shape;579;p25">
            <a:extLst>
              <a:ext uri="{FF2B5EF4-FFF2-40B4-BE49-F238E27FC236}">
                <a16:creationId xmlns:a16="http://schemas.microsoft.com/office/drawing/2014/main" id="{B914421B-CF2A-456D-B80C-E103B6396115}"/>
              </a:ext>
            </a:extLst>
          </p:cNvPr>
          <p:cNvSpPr txBox="1">
            <a:spLocks/>
          </p:cNvSpPr>
          <p:nvPr/>
        </p:nvSpPr>
        <p:spPr>
          <a:xfrm>
            <a:off x="1073700" y="0"/>
            <a:ext cx="6996600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b="1" dirty="0">
                <a:solidFill>
                  <a:schemeClr val="tx1"/>
                </a:solidFill>
                <a:latin typeface="Oswald"/>
              </a:rPr>
              <a:t>ANTARMUKA : </a:t>
            </a:r>
            <a:r>
              <a:rPr lang="en-US" sz="2000" b="1" dirty="0">
                <a:solidFill>
                  <a:schemeClr val="bg1"/>
                </a:solidFill>
                <a:latin typeface="Oswald"/>
              </a:rPr>
              <a:t>HALAMAN PENGISIAN KUESIONER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DF11FE3A-23CC-479B-81BA-633C9155BBDB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939" r="21247"/>
          <a:stretch/>
        </p:blipFill>
        <p:spPr bwMode="auto">
          <a:xfrm>
            <a:off x="4372777" y="1061870"/>
            <a:ext cx="3140705" cy="3998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23DDE9-D601-45CE-A226-99D606117AF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r="22683" b="11497"/>
          <a:stretch/>
        </p:blipFill>
        <p:spPr bwMode="auto">
          <a:xfrm>
            <a:off x="1232904" y="1061870"/>
            <a:ext cx="2895600" cy="1264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2E3AA4-FA9E-415B-8214-E24DC0E93A7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582" y="2571750"/>
            <a:ext cx="2909922" cy="145189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1B37ADE-B48F-41D7-A052-9011F638B6AF}"/>
              </a:ext>
            </a:extLst>
          </p:cNvPr>
          <p:cNvSpPr/>
          <p:nvPr/>
        </p:nvSpPr>
        <p:spPr>
          <a:xfrm>
            <a:off x="0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7450AC-A95E-4165-8C4C-5BBC5F39A170}"/>
              </a:ext>
            </a:extLst>
          </p:cNvPr>
          <p:cNvSpPr/>
          <p:nvPr/>
        </p:nvSpPr>
        <p:spPr>
          <a:xfrm>
            <a:off x="8821478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98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D8C0"/>
        </a:solidFill>
        <a:effectLst/>
      </p:bgPr>
    </p:bg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E62C00-5301-4390-886B-277A40C7FE6B}"/>
              </a:ext>
            </a:extLst>
          </p:cNvPr>
          <p:cNvSpPr/>
          <p:nvPr/>
        </p:nvSpPr>
        <p:spPr>
          <a:xfrm>
            <a:off x="0" y="0"/>
            <a:ext cx="9144000" cy="94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Google Shape;669;p2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5" name="Google Shape;579;p25">
            <a:extLst>
              <a:ext uri="{FF2B5EF4-FFF2-40B4-BE49-F238E27FC236}">
                <a16:creationId xmlns:a16="http://schemas.microsoft.com/office/drawing/2014/main" id="{B914421B-CF2A-456D-B80C-E103B6396115}"/>
              </a:ext>
            </a:extLst>
          </p:cNvPr>
          <p:cNvSpPr txBox="1">
            <a:spLocks/>
          </p:cNvSpPr>
          <p:nvPr/>
        </p:nvSpPr>
        <p:spPr>
          <a:xfrm>
            <a:off x="1073700" y="0"/>
            <a:ext cx="6996600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b="1" dirty="0">
                <a:solidFill>
                  <a:schemeClr val="tx1"/>
                </a:solidFill>
                <a:latin typeface="Oswald"/>
              </a:rPr>
              <a:t>ANTARMUKA : </a:t>
            </a:r>
            <a:r>
              <a:rPr lang="en-US" sz="2000" b="1" dirty="0">
                <a:solidFill>
                  <a:schemeClr val="bg1"/>
                </a:solidFill>
                <a:latin typeface="Oswald"/>
              </a:rPr>
              <a:t>PENGATURAN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B37ADE-B48F-41D7-A052-9011F638B6AF}"/>
              </a:ext>
            </a:extLst>
          </p:cNvPr>
          <p:cNvSpPr/>
          <p:nvPr/>
        </p:nvSpPr>
        <p:spPr>
          <a:xfrm>
            <a:off x="0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7450AC-A95E-4165-8C4C-5BBC5F39A170}"/>
              </a:ext>
            </a:extLst>
          </p:cNvPr>
          <p:cNvSpPr/>
          <p:nvPr/>
        </p:nvSpPr>
        <p:spPr>
          <a:xfrm>
            <a:off x="8821478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51A024F4-1F81-46C5-B3BC-F2DC9AAF110B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6" t="6186" r="32144" b="5054"/>
          <a:stretch/>
        </p:blipFill>
        <p:spPr bwMode="auto">
          <a:xfrm>
            <a:off x="583680" y="1531883"/>
            <a:ext cx="2424923" cy="2899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EC3CCC-3121-45FF-B6B1-CEC4464804B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939" y="1531882"/>
            <a:ext cx="2320432" cy="2899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A09FDBC-2295-4474-8B91-F1D7135C6DF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565" y="1531884"/>
            <a:ext cx="2428210" cy="2899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36837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D8C0"/>
        </a:solidFill>
        <a:effectLst/>
      </p:bgPr>
    </p:bg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E7A7D1-AA1B-40D2-A21F-043C26E15D72}"/>
              </a:ext>
            </a:extLst>
          </p:cNvPr>
          <p:cNvSpPr/>
          <p:nvPr/>
        </p:nvSpPr>
        <p:spPr>
          <a:xfrm>
            <a:off x="1" y="0"/>
            <a:ext cx="2658140" cy="51435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Google Shape;737;p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735" name="Google Shape;735;p33"/>
          <p:cNvSpPr txBox="1">
            <a:spLocks noGrp="1"/>
          </p:cNvSpPr>
          <p:nvPr>
            <p:ph type="body" idx="4294967295"/>
          </p:nvPr>
        </p:nvSpPr>
        <p:spPr>
          <a:xfrm>
            <a:off x="148861" y="2152650"/>
            <a:ext cx="3575050" cy="25003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chemeClr val="tx1"/>
                </a:solidFill>
                <a:latin typeface="Oswald"/>
                <a:ea typeface="Oswald"/>
                <a:cs typeface="Oswald"/>
                <a:sym typeface="Oswald"/>
              </a:rPr>
              <a:t>BLACK BOX TESTING :</a:t>
            </a:r>
            <a:endParaRPr b="1" dirty="0">
              <a:solidFill>
                <a:schemeClr val="tx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bg1"/>
                </a:solidFill>
              </a:rPr>
              <a:t>Aplikasi</a:t>
            </a:r>
            <a:r>
              <a:rPr lang="en-US" b="1" dirty="0">
                <a:solidFill>
                  <a:schemeClr val="bg1"/>
                </a:solidFill>
              </a:rPr>
              <a:t> Client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chemeClr val="bg1"/>
                </a:solidFill>
              </a:rPr>
              <a:t>C</a:t>
            </a:r>
            <a:r>
              <a:rPr lang="en-US" b="1" dirty="0">
                <a:solidFill>
                  <a:schemeClr val="bg1"/>
                </a:solidFill>
              </a:rPr>
              <a:t>API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D4B3ED-6A61-4A9B-A60F-FF64434CD4FA}"/>
              </a:ext>
            </a:extLst>
          </p:cNvPr>
          <p:cNvSpPr/>
          <p:nvPr/>
        </p:nvSpPr>
        <p:spPr>
          <a:xfrm>
            <a:off x="2658141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647;p26">
            <a:extLst>
              <a:ext uri="{FF2B5EF4-FFF2-40B4-BE49-F238E27FC236}">
                <a16:creationId xmlns:a16="http://schemas.microsoft.com/office/drawing/2014/main" id="{8CCA0BC2-AF10-4F52-83AA-3DFDA44E8F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9190661"/>
              </p:ext>
            </p:extLst>
          </p:nvPr>
        </p:nvGraphicFramePr>
        <p:xfrm>
          <a:off x="3302520" y="273966"/>
          <a:ext cx="5573232" cy="4595567"/>
        </p:xfrm>
        <a:graphic>
          <a:graphicData uri="http://schemas.openxmlformats.org/drawingml/2006/table">
            <a:tbl>
              <a:tblPr>
                <a:noFill/>
                <a:tableStyleId>{328F093C-270A-47BA-B5F9-D83F7F62F706}</a:tableStyleId>
              </a:tblPr>
              <a:tblGrid>
                <a:gridCol w="433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646">
                  <a:extLst>
                    <a:ext uri="{9D8B030D-6E8A-4147-A177-3AD203B41FA5}">
                      <a16:colId xmlns:a16="http://schemas.microsoft.com/office/drawing/2014/main" val="4114962946"/>
                    </a:ext>
                  </a:extLst>
                </a:gridCol>
                <a:gridCol w="1086172">
                  <a:extLst>
                    <a:ext uri="{9D8B030D-6E8A-4147-A177-3AD203B41FA5}">
                      <a16:colId xmlns:a16="http://schemas.microsoft.com/office/drawing/2014/main" val="2225446064"/>
                    </a:ext>
                  </a:extLst>
                </a:gridCol>
                <a:gridCol w="552893">
                  <a:extLst>
                    <a:ext uri="{9D8B030D-6E8A-4147-A177-3AD203B41FA5}">
                      <a16:colId xmlns:a16="http://schemas.microsoft.com/office/drawing/2014/main" val="1695352936"/>
                    </a:ext>
                  </a:extLst>
                </a:gridCol>
                <a:gridCol w="531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65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73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16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44" marR="55944" marT="27972" marB="27972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Skenario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44" marR="55944" marT="27972" marB="27972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Hasil yang diharapkan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44" marR="55944" marT="27972" marB="27972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Hasil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Aktual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44" marR="55944" marT="27972" marB="27972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Catatan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44" marR="55944" marT="27972" marB="27972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Android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iOS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Windows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695613"/>
                  </a:ext>
                </a:extLst>
              </a:tr>
              <a:tr h="34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Offline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Masih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dapat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dibuka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Hanya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dapat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pada browser yang men-</a:t>
                      </a:r>
                      <a:r>
                        <a:rPr lang="en-US" sz="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offline storage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518877"/>
                  </a:ext>
                </a:extLst>
              </a:tr>
              <a:tr h="423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login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Masuk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halaman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Home dan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muncul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list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kuesioner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257123"/>
                  </a:ext>
                </a:extLst>
              </a:tr>
              <a:tr h="423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Memilih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kuesioner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Muncul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list data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lokal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dan server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753207"/>
                  </a:ext>
                </a:extLst>
              </a:tr>
              <a:tr h="4791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navigasi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halaman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pengisian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kuesioner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Muncul halaman pengisian kuesioner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321079"/>
                  </a:ext>
                </a:extLst>
              </a:tr>
              <a:tr h="4791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Menyimpan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data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isian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kuesioner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secara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lokal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yang disimpan muncul pada list lokal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Hanya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dapat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pada browser yang men-</a:t>
                      </a:r>
                      <a:r>
                        <a:rPr lang="en-US" sz="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offline storage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836317"/>
                  </a:ext>
                </a:extLst>
              </a:tr>
              <a:tr h="4791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pembaruan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data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lokal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isian kuesioner berubah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Hanya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dapat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pada browser yang men-</a:t>
                      </a:r>
                      <a:r>
                        <a:rPr lang="en-US" sz="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offline storage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254824"/>
                  </a:ext>
                </a:extLst>
              </a:tr>
              <a:tr h="423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Mengirim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data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isian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kuesioner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server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yang dikirim muncul pada list server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Mengunduh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data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isian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kuesioner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yang diunduh muncul pada list lokal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Hanya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dapat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online.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pembaruan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data di server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isian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kuesioner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berubah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Hanya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dapat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online.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58" marR="41958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2748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26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SUS : </a:t>
            </a:r>
            <a:r>
              <a:rPr lang="en-US" dirty="0" err="1"/>
              <a:t>Aplikasi</a:t>
            </a:r>
            <a:r>
              <a:rPr lang="en-US" dirty="0"/>
              <a:t> Client CAPI</a:t>
            </a:r>
            <a:endParaRPr dirty="0">
              <a:solidFill>
                <a:srgbClr val="3C78D8"/>
              </a:solidFill>
            </a:endParaRPr>
          </a:p>
        </p:txBody>
      </p:sp>
      <p:graphicFrame>
        <p:nvGraphicFramePr>
          <p:cNvPr id="647" name="Google Shape;647;p26"/>
          <p:cNvGraphicFramePr/>
          <p:nvPr>
            <p:extLst>
              <p:ext uri="{D42A27DB-BD31-4B8C-83A1-F6EECF244321}">
                <p14:modId xmlns:p14="http://schemas.microsoft.com/office/powerpoint/2010/main" val="360284652"/>
              </p:ext>
            </p:extLst>
          </p:nvPr>
        </p:nvGraphicFramePr>
        <p:xfrm>
          <a:off x="517096" y="1476259"/>
          <a:ext cx="8109808" cy="2504302"/>
        </p:xfrm>
        <a:graphic>
          <a:graphicData uri="http://schemas.openxmlformats.org/drawingml/2006/table">
            <a:tbl>
              <a:tblPr>
                <a:noFill/>
                <a:tableStyleId>{328F093C-270A-47BA-B5F9-D83F7F62F706}</a:tableStyleId>
              </a:tblPr>
              <a:tblGrid>
                <a:gridCol w="816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1029896903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3354893482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243148070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824879360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2235006624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3646565052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2279916090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3231016410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30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172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Responden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Pertanyaan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Nilai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(3)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(6)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(7)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(8)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(9)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(10)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(11)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(12)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423750"/>
                  </a:ext>
                </a:extLst>
              </a:tr>
              <a:tr h="268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77.5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4036750"/>
                  </a:ext>
                </a:extLst>
              </a:tr>
              <a:tr h="268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77.5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5539999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457309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843"/>
                  </a:ext>
                </a:extLst>
              </a:tr>
              <a:tr h="268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3029437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432">
                <a:tc grid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Rerata</a:t>
                      </a:r>
                      <a:endParaRPr lang="en-US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73.75</a:t>
                      </a:r>
                      <a:endParaRPr lang="en-US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48" name="Google Shape;648;p2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7255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26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SUS : </a:t>
            </a:r>
            <a:r>
              <a:rPr lang="en-US" dirty="0" err="1"/>
              <a:t>Entri</a:t>
            </a:r>
            <a:r>
              <a:rPr lang="en-US" dirty="0"/>
              <a:t> Data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648" name="Google Shape;648;p2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graphicFrame>
        <p:nvGraphicFramePr>
          <p:cNvPr id="5" name="Google Shape;647;p26">
            <a:extLst>
              <a:ext uri="{FF2B5EF4-FFF2-40B4-BE49-F238E27FC236}">
                <a16:creationId xmlns:a16="http://schemas.microsoft.com/office/drawing/2014/main" id="{FFAFAA78-FA5A-4A93-A12A-60218982F0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2595392"/>
              </p:ext>
            </p:extLst>
          </p:nvPr>
        </p:nvGraphicFramePr>
        <p:xfrm>
          <a:off x="616944" y="1498293"/>
          <a:ext cx="7943166" cy="2282576"/>
        </p:xfrm>
        <a:graphic>
          <a:graphicData uri="http://schemas.openxmlformats.org/drawingml/2006/table">
            <a:tbl>
              <a:tblPr>
                <a:noFill/>
                <a:tableStyleId>{328F093C-270A-47BA-B5F9-D83F7F62F706}</a:tableStyleId>
              </a:tblPr>
              <a:tblGrid>
                <a:gridCol w="837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1029896903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3354893482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4314807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82487936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235006624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3646565052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27991609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323101641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172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Responden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Pertanyaan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Nilai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(3)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(6)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(7)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(8)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(9)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(10)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(11)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(12)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423750"/>
                  </a:ext>
                </a:extLst>
              </a:tr>
              <a:tr h="268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4036750"/>
                  </a:ext>
                </a:extLst>
              </a:tr>
              <a:tr h="268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82.5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5539999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457309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47.5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843"/>
                  </a:ext>
                </a:extLst>
              </a:tr>
              <a:tr h="268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77.5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3029437"/>
                  </a:ext>
                </a:extLst>
              </a:tr>
              <a:tr h="268432">
                <a:tc grid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0" i="0" u="none" strike="noStrike" cap="none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"/>
                          <a:cs typeface="Arial"/>
                          <a:sym typeface="Arial"/>
                        </a:rPr>
                        <a:t>Rerata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"/>
                          <a:cs typeface="Arial"/>
                          <a:sym typeface="Arial"/>
                        </a:rPr>
                        <a:t>72.75</a:t>
                      </a:r>
                      <a:endParaRPr lang="en-US" sz="105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8611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D8C0"/>
        </a:solidFill>
        <a:effectLst/>
      </p:bgPr>
    </p:bg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E7A7D1-AA1B-40D2-A21F-043C26E15D72}"/>
              </a:ext>
            </a:extLst>
          </p:cNvPr>
          <p:cNvSpPr/>
          <p:nvPr/>
        </p:nvSpPr>
        <p:spPr>
          <a:xfrm>
            <a:off x="1" y="0"/>
            <a:ext cx="2658140" cy="51435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Google Shape;737;p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735" name="Google Shape;735;p33"/>
          <p:cNvSpPr txBox="1">
            <a:spLocks noGrp="1"/>
          </p:cNvSpPr>
          <p:nvPr>
            <p:ph type="body" idx="4294967295"/>
          </p:nvPr>
        </p:nvSpPr>
        <p:spPr>
          <a:xfrm>
            <a:off x="148861" y="2152650"/>
            <a:ext cx="3575050" cy="25003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chemeClr val="tx1"/>
                </a:solidFill>
                <a:latin typeface="Oswald"/>
                <a:ea typeface="Oswald"/>
                <a:cs typeface="Oswald"/>
                <a:sym typeface="Oswald"/>
              </a:rPr>
              <a:t>BLACK BOX TESTING :</a:t>
            </a:r>
            <a:endParaRPr b="1" dirty="0">
              <a:solidFill>
                <a:schemeClr val="tx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 err="1">
                <a:solidFill>
                  <a:schemeClr val="bg1"/>
                </a:solidFill>
              </a:rPr>
              <a:t>Pembaruan</a:t>
            </a:r>
            <a:r>
              <a:rPr lang="en-ID" b="1" dirty="0">
                <a:solidFill>
                  <a:schemeClr val="bg1"/>
                </a:solidFill>
              </a:rPr>
              <a:t> Data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chemeClr val="bg1"/>
                </a:solidFill>
              </a:rPr>
              <a:t>Secondary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chemeClr val="bg1"/>
                </a:solidFill>
              </a:rPr>
              <a:t>Editing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D4B3ED-6A61-4A9B-A60F-FF64434CD4FA}"/>
              </a:ext>
            </a:extLst>
          </p:cNvPr>
          <p:cNvSpPr/>
          <p:nvPr/>
        </p:nvSpPr>
        <p:spPr>
          <a:xfrm>
            <a:off x="2658141" y="0"/>
            <a:ext cx="318977" cy="5143500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647;p26">
            <a:extLst>
              <a:ext uri="{FF2B5EF4-FFF2-40B4-BE49-F238E27FC236}">
                <a16:creationId xmlns:a16="http://schemas.microsoft.com/office/drawing/2014/main" id="{8CCA0BC2-AF10-4F52-83AA-3DFDA44E8F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2000375"/>
              </p:ext>
            </p:extLst>
          </p:nvPr>
        </p:nvGraphicFramePr>
        <p:xfrm>
          <a:off x="3430320" y="1316958"/>
          <a:ext cx="5400805" cy="2770724"/>
        </p:xfrm>
        <a:graphic>
          <a:graphicData uri="http://schemas.openxmlformats.org/drawingml/2006/table">
            <a:tbl>
              <a:tblPr>
                <a:noFill/>
                <a:tableStyleId>{328F093C-270A-47BA-B5F9-D83F7F62F706}</a:tableStyleId>
              </a:tblPr>
              <a:tblGrid>
                <a:gridCol w="335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1421">
                  <a:extLst>
                    <a:ext uri="{9D8B030D-6E8A-4147-A177-3AD203B41FA5}">
                      <a16:colId xmlns:a16="http://schemas.microsoft.com/office/drawing/2014/main" val="4114962946"/>
                    </a:ext>
                  </a:extLst>
                </a:gridCol>
                <a:gridCol w="1310841">
                  <a:extLst>
                    <a:ext uri="{9D8B030D-6E8A-4147-A177-3AD203B41FA5}">
                      <a16:colId xmlns:a16="http://schemas.microsoft.com/office/drawing/2014/main" val="2225446064"/>
                    </a:ext>
                  </a:extLst>
                </a:gridCol>
                <a:gridCol w="1459490">
                  <a:extLst>
                    <a:ext uri="{9D8B030D-6E8A-4147-A177-3AD203B41FA5}">
                      <a16:colId xmlns:a16="http://schemas.microsoft.com/office/drawing/2014/main" val="1695352936"/>
                    </a:ext>
                  </a:extLst>
                </a:gridCol>
                <a:gridCol w="653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1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Skenario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Hasil yang diharapkan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Hasil Aktual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Catatan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2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Sebagai Petugas kabupaten melihat semua data yang dikumpulkan PCL pada kabupaten tersebut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 server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berisi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data yang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dikumpulkan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PCL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kabupaten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yang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bersangkutan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695613"/>
                  </a:ext>
                </a:extLst>
              </a:tr>
              <a:tr h="5949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Sebagai Petugas provinsi melihat semua data yang dikumpulkan PCL pada provinsi tersebut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 server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berisi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data yang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dikumpulkan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PCL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provinsi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yang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bersangkutan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518877"/>
                  </a:ext>
                </a:extLst>
              </a:tr>
              <a:tr h="6569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Sebagai Petugas pusat melihat semua data yang dikumpulkan PCL nasional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 server berisi data yang dikumpulkan PCL nasioanl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257123"/>
                  </a:ext>
                </a:extLst>
              </a:tr>
              <a:tr h="423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Melakukan pembaruan data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isian kuesioner berubah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Webdings" panose="05030102010509060703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Hanya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dapat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dilakukan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saat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online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753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388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26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SUS : </a:t>
            </a:r>
            <a:r>
              <a:rPr lang="en-US" dirty="0" err="1"/>
              <a:t>Pembaruan</a:t>
            </a:r>
            <a:r>
              <a:rPr lang="en-US" dirty="0"/>
              <a:t> Data Secondary Editing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648" name="Google Shape;648;p2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graphicFrame>
        <p:nvGraphicFramePr>
          <p:cNvPr id="5" name="Google Shape;647;p26">
            <a:extLst>
              <a:ext uri="{FF2B5EF4-FFF2-40B4-BE49-F238E27FC236}">
                <a16:creationId xmlns:a16="http://schemas.microsoft.com/office/drawing/2014/main" id="{BB304338-9608-40E1-9A08-4F3D28FBE8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0692666"/>
              </p:ext>
            </p:extLst>
          </p:nvPr>
        </p:nvGraphicFramePr>
        <p:xfrm>
          <a:off x="616944" y="1498293"/>
          <a:ext cx="7943166" cy="1792418"/>
        </p:xfrm>
        <a:graphic>
          <a:graphicData uri="http://schemas.openxmlformats.org/drawingml/2006/table">
            <a:tbl>
              <a:tblPr>
                <a:noFill/>
                <a:tableStyleId>{328F093C-270A-47BA-B5F9-D83F7F62F706}</a:tableStyleId>
              </a:tblPr>
              <a:tblGrid>
                <a:gridCol w="837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1029896903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3354893482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4314807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82487936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235006624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3646565052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27991609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3231016410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5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172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Responden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Pertanyaan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Nilai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00CE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(3)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(6)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(7)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(8)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(9)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(10)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(11)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(12)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423750"/>
                  </a:ext>
                </a:extLst>
              </a:tr>
              <a:tr h="268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92.5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4036750"/>
                  </a:ext>
                </a:extLst>
              </a:tr>
              <a:tr h="268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5539999"/>
                  </a:ext>
                </a:extLst>
              </a:tr>
              <a:tr h="22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72.5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457309"/>
                  </a:ext>
                </a:extLst>
              </a:tr>
              <a:tr h="268432">
                <a:tc grid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i="0" u="none" strike="noStrike" cap="none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"/>
                          <a:cs typeface="Arial"/>
                          <a:sym typeface="Arial"/>
                        </a:rPr>
                        <a:t>Rerata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"/>
                          <a:cs typeface="Arial"/>
                          <a:sym typeface="Arial"/>
                        </a:rPr>
                        <a:t>78.33</a:t>
                      </a:r>
                      <a:endParaRPr lang="en-US" sz="1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3C78D8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6868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KESIMPULAN DAN SARAN</a:t>
            </a:r>
            <a:endParaRPr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416725" y="3661925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C78D8"/>
                </a:solidFill>
                <a:latin typeface="Oswald"/>
                <a:sym typeface="Oswald"/>
              </a:rPr>
              <a:t>5</a:t>
            </a:r>
            <a:endParaRPr sz="12000" dirty="0">
              <a:solidFill>
                <a:srgbClr val="3C78D8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3884191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3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KESIMPULAN</a:t>
            </a:r>
            <a:endParaRPr dirty="0"/>
          </a:p>
        </p:txBody>
      </p:sp>
      <p:sp>
        <p:nvSpPr>
          <p:cNvPr id="774" name="Google Shape;774;p38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/>
            <a:r>
              <a:rPr lang="en-ID" sz="1200" dirty="0" err="1"/>
              <a:t>Aplikasi</a:t>
            </a:r>
            <a:r>
              <a:rPr lang="en-ID" sz="1200" dirty="0"/>
              <a:t> CAPI </a:t>
            </a:r>
            <a:r>
              <a:rPr lang="en-ID" sz="1200" i="1" dirty="0"/>
              <a:t>web </a:t>
            </a:r>
            <a:r>
              <a:rPr lang="en-ID" sz="1200" dirty="0"/>
              <a:t>yang </a:t>
            </a:r>
            <a:r>
              <a:rPr lang="en-ID" sz="1200" dirty="0" err="1"/>
              <a:t>dikembangkan</a:t>
            </a:r>
            <a:r>
              <a:rPr lang="en-ID" sz="1200" dirty="0"/>
              <a:t> </a:t>
            </a:r>
            <a:r>
              <a:rPr lang="en-ID" sz="1200" dirty="0" err="1"/>
              <a:t>dalam</a:t>
            </a:r>
            <a:r>
              <a:rPr lang="en-ID" sz="1200" dirty="0"/>
              <a:t> penelitian </a:t>
            </a:r>
            <a:r>
              <a:rPr lang="en-ID" sz="1200" dirty="0" err="1"/>
              <a:t>ini</a:t>
            </a:r>
            <a:r>
              <a:rPr lang="en-ID" sz="1200" dirty="0"/>
              <a:t> </a:t>
            </a:r>
            <a:r>
              <a:rPr lang="en-ID" sz="1200" dirty="0" err="1"/>
              <a:t>dapat</a:t>
            </a:r>
            <a:r>
              <a:rPr lang="en-ID" sz="1200" dirty="0"/>
              <a:t> </a:t>
            </a:r>
            <a:r>
              <a:rPr lang="en-ID" sz="1200" dirty="0" err="1"/>
              <a:t>digunakan</a:t>
            </a:r>
            <a:r>
              <a:rPr lang="en-ID" sz="1200" dirty="0"/>
              <a:t> pada OS </a:t>
            </a:r>
            <a:r>
              <a:rPr lang="en-ID" sz="1200" dirty="0" err="1"/>
              <a:t>selain</a:t>
            </a:r>
            <a:r>
              <a:rPr lang="en-ID" sz="1200" dirty="0"/>
              <a:t> android yang </a:t>
            </a:r>
            <a:r>
              <a:rPr lang="en-ID" sz="1200" dirty="0" err="1"/>
              <a:t>diuji</a:t>
            </a:r>
            <a:r>
              <a:rPr lang="en-ID" sz="1200" dirty="0"/>
              <a:t> </a:t>
            </a:r>
            <a:r>
              <a:rPr lang="en-ID" sz="1200" dirty="0" err="1"/>
              <a:t>cobakan</a:t>
            </a:r>
            <a:r>
              <a:rPr lang="en-ID" sz="1200" dirty="0"/>
              <a:t> pada OS windows dan IOS.</a:t>
            </a:r>
            <a:endParaRPr lang="en-US" sz="1200" dirty="0"/>
          </a:p>
          <a:p>
            <a:pPr lvl="0" algn="just"/>
            <a:r>
              <a:rPr lang="en-ID" sz="1200" dirty="0" err="1"/>
              <a:t>Penerimaan</a:t>
            </a:r>
            <a:r>
              <a:rPr lang="id-ID" sz="1200" dirty="0"/>
              <a:t> CAPI </a:t>
            </a:r>
            <a:r>
              <a:rPr lang="id-ID" sz="1200" i="1" dirty="0"/>
              <a:t>web</a:t>
            </a:r>
            <a:r>
              <a:rPr lang="id-ID" sz="1200" dirty="0"/>
              <a:t> sebagai aplikasi CAPI </a:t>
            </a:r>
            <a:r>
              <a:rPr lang="id-ID" sz="1200" i="1" dirty="0"/>
              <a:t>mobile</a:t>
            </a:r>
            <a:r>
              <a:rPr lang="id-ID" sz="1200" dirty="0"/>
              <a:t> ditunjukkan dengan nilai pengujian SUS yang diperoleh sebesar 73.5 dimana nilai minimum penerimaan adalah 68.</a:t>
            </a:r>
            <a:endParaRPr lang="en-US" sz="1200" dirty="0"/>
          </a:p>
          <a:p>
            <a:pPr lvl="0" algn="just"/>
            <a:r>
              <a:rPr lang="en-ID" sz="1200" dirty="0" err="1"/>
              <a:t>Penerimaan</a:t>
            </a:r>
            <a:r>
              <a:rPr lang="id-ID" sz="1200" dirty="0"/>
              <a:t> CAPI </a:t>
            </a:r>
            <a:r>
              <a:rPr lang="id-ID" sz="1200" i="1" dirty="0"/>
              <a:t>web</a:t>
            </a:r>
            <a:r>
              <a:rPr lang="id-ID" sz="1200" dirty="0"/>
              <a:t> sebagai sistem alternatif untuk entri data ditunjukkan dengan nilai pengujian SUS sebesar 72.75 dimana nilai minimum penerimaan adalah 68.</a:t>
            </a:r>
            <a:endParaRPr lang="en-US" sz="1200" dirty="0"/>
          </a:p>
          <a:p>
            <a:pPr lvl="0" algn="just"/>
            <a:r>
              <a:rPr lang="en-ID" sz="1200" dirty="0" err="1"/>
              <a:t>Aplikasi</a:t>
            </a:r>
            <a:r>
              <a:rPr lang="en-ID" sz="1200" dirty="0"/>
              <a:t> CAPI </a:t>
            </a:r>
            <a:r>
              <a:rPr lang="en-ID" sz="1200" i="1" dirty="0"/>
              <a:t>web </a:t>
            </a:r>
            <a:r>
              <a:rPr lang="en-ID" sz="1200" dirty="0"/>
              <a:t>yang </a:t>
            </a:r>
            <a:r>
              <a:rPr lang="en-ID" sz="1200" dirty="0" err="1"/>
              <a:t>dikembangkan</a:t>
            </a:r>
            <a:r>
              <a:rPr lang="en-ID" sz="1200" dirty="0"/>
              <a:t> </a:t>
            </a:r>
            <a:r>
              <a:rPr lang="en-ID" sz="1200" dirty="0" err="1"/>
              <a:t>mendukung</a:t>
            </a:r>
            <a:r>
              <a:rPr lang="en-ID" sz="1200" dirty="0"/>
              <a:t> </a:t>
            </a:r>
            <a:r>
              <a:rPr lang="en-ID" sz="1200" dirty="0" err="1"/>
              <a:t>mekanisme</a:t>
            </a:r>
            <a:r>
              <a:rPr lang="en-ID" sz="1200" dirty="0"/>
              <a:t> </a:t>
            </a:r>
            <a:r>
              <a:rPr lang="en-ID" sz="1200" dirty="0" err="1"/>
              <a:t>pembaruan</a:t>
            </a:r>
            <a:r>
              <a:rPr lang="en-ID" sz="1200" dirty="0"/>
              <a:t> data yang </a:t>
            </a:r>
            <a:r>
              <a:rPr lang="en-ID" sz="1200" dirty="0" err="1"/>
              <a:t>dapat</a:t>
            </a:r>
            <a:r>
              <a:rPr lang="en-ID" sz="1200" dirty="0"/>
              <a:t> </a:t>
            </a:r>
            <a:r>
              <a:rPr lang="en-ID" sz="1200" dirty="0" err="1"/>
              <a:t>digunakan</a:t>
            </a:r>
            <a:r>
              <a:rPr lang="en-ID" sz="1200" dirty="0"/>
              <a:t> pada </a:t>
            </a:r>
            <a:r>
              <a:rPr lang="en-ID" sz="1200" dirty="0" err="1"/>
              <a:t>tahap</a:t>
            </a:r>
            <a:r>
              <a:rPr lang="en-ID" sz="1200" dirty="0"/>
              <a:t> </a:t>
            </a:r>
            <a:r>
              <a:rPr lang="en-ID" sz="1200" i="1" dirty="0"/>
              <a:t>secondary editing.</a:t>
            </a:r>
            <a:endParaRPr lang="en-US" sz="1200" dirty="0"/>
          </a:p>
          <a:p>
            <a:pPr lvl="0" algn="just"/>
            <a:r>
              <a:rPr lang="en-ID" sz="1200" dirty="0" err="1"/>
              <a:t>Penerimaan</a:t>
            </a:r>
            <a:r>
              <a:rPr lang="id-ID" sz="1200" dirty="0"/>
              <a:t> CAPI </a:t>
            </a:r>
            <a:r>
              <a:rPr lang="id-ID" sz="1200" i="1" dirty="0"/>
              <a:t>web</a:t>
            </a:r>
            <a:r>
              <a:rPr lang="id-ID" sz="1200" dirty="0"/>
              <a:t> untuk melakukan pembaruan data </a:t>
            </a:r>
            <a:r>
              <a:rPr lang="en-ID" sz="1200" dirty="0"/>
              <a:t>pada </a:t>
            </a:r>
            <a:r>
              <a:rPr lang="id-ID" sz="1200" i="1" dirty="0"/>
              <a:t>secondary</a:t>
            </a:r>
            <a:r>
              <a:rPr lang="id-ID" sz="1200" dirty="0"/>
              <a:t> </a:t>
            </a:r>
            <a:r>
              <a:rPr lang="id-ID" sz="1200" i="1" dirty="0"/>
              <a:t>editing</a:t>
            </a:r>
            <a:r>
              <a:rPr lang="id-ID" sz="1200" dirty="0"/>
              <a:t> yang ditunjukkan dengan nilai SUS sebesar 78.33 dimana nilai minimum penerimaan adalah 68.</a:t>
            </a:r>
            <a:endParaRPr lang="en-US" sz="1200" dirty="0"/>
          </a:p>
        </p:txBody>
      </p:sp>
      <p:sp>
        <p:nvSpPr>
          <p:cNvPr id="775" name="Google Shape;775;p3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6934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3" grpId="0"/>
      <p:bldP spid="77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055AF0-B8CF-42F9-A8CB-882BF7DCB79D}"/>
              </a:ext>
            </a:extLst>
          </p:cNvPr>
          <p:cNvSpPr/>
          <p:nvPr/>
        </p:nvSpPr>
        <p:spPr>
          <a:xfrm>
            <a:off x="1613049" y="201016"/>
            <a:ext cx="1545535" cy="62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/>
              <a:t>Survei</a:t>
            </a:r>
            <a:endParaRPr lang="en-US" sz="1050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7EBFBAD6-1471-4051-B7DC-7C2E60EF9741}"/>
              </a:ext>
            </a:extLst>
          </p:cNvPr>
          <p:cNvSpPr/>
          <p:nvPr/>
        </p:nvSpPr>
        <p:spPr>
          <a:xfrm>
            <a:off x="2142308" y="915883"/>
            <a:ext cx="487017" cy="5205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BD5191-689F-4DA0-8368-1B7C69EC539D}"/>
              </a:ext>
            </a:extLst>
          </p:cNvPr>
          <p:cNvSpPr txBox="1"/>
          <p:nvPr/>
        </p:nvSpPr>
        <p:spPr>
          <a:xfrm>
            <a:off x="2671568" y="2307101"/>
            <a:ext cx="987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50" dirty="0" err="1"/>
              <a:t>Keterbatasan</a:t>
            </a:r>
            <a:endParaRPr lang="en-US" sz="10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6B3AEEE-AB6B-4033-9CDC-99AA7F97047E}"/>
              </a:ext>
            </a:extLst>
          </p:cNvPr>
          <p:cNvSpPr/>
          <p:nvPr/>
        </p:nvSpPr>
        <p:spPr>
          <a:xfrm>
            <a:off x="1613049" y="1513506"/>
            <a:ext cx="1545535" cy="62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/>
              <a:t>CAPI ODK</a:t>
            </a:r>
            <a:endParaRPr lang="en-US" sz="1050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6C916F59-2031-4E15-BD93-37EA30C4A151}"/>
              </a:ext>
            </a:extLst>
          </p:cNvPr>
          <p:cNvSpPr/>
          <p:nvPr/>
        </p:nvSpPr>
        <p:spPr>
          <a:xfrm>
            <a:off x="2142307" y="2230137"/>
            <a:ext cx="487017" cy="5205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9D94ED0-857F-4084-A6A1-27B09DAD635B}"/>
              </a:ext>
            </a:extLst>
          </p:cNvPr>
          <p:cNvSpPr/>
          <p:nvPr/>
        </p:nvSpPr>
        <p:spPr>
          <a:xfrm>
            <a:off x="1613049" y="2873705"/>
            <a:ext cx="1545535" cy="62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/>
              <a:t>Aplikasi</a:t>
            </a:r>
            <a:r>
              <a:rPr lang="en-ID" sz="1050" dirty="0"/>
              <a:t> Client CAPI (Android)</a:t>
            </a:r>
            <a:endParaRPr lang="en-US" sz="105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B2AE8B5-A6D4-401F-ADF3-A85DA945E8DE}"/>
              </a:ext>
            </a:extLst>
          </p:cNvPr>
          <p:cNvSpPr/>
          <p:nvPr/>
        </p:nvSpPr>
        <p:spPr>
          <a:xfrm>
            <a:off x="4439883" y="201016"/>
            <a:ext cx="1545535" cy="626165"/>
          </a:xfrm>
          <a:prstGeom prst="round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>
                <a:solidFill>
                  <a:sysClr val="windowText" lastClr="000000"/>
                </a:solidFill>
              </a:rPr>
              <a:t>Kasus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FCEE03A5-3FB4-440F-AD4C-56C4CBBDCAA1}"/>
              </a:ext>
            </a:extLst>
          </p:cNvPr>
          <p:cNvCxnSpPr>
            <a:stCxn id="14" idx="3"/>
            <a:endCxn id="19" idx="1"/>
          </p:cNvCxnSpPr>
          <p:nvPr/>
        </p:nvCxnSpPr>
        <p:spPr>
          <a:xfrm flipV="1">
            <a:off x="3158584" y="514099"/>
            <a:ext cx="1281299" cy="26726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row: Down 25">
            <a:extLst>
              <a:ext uri="{FF2B5EF4-FFF2-40B4-BE49-F238E27FC236}">
                <a16:creationId xmlns:a16="http://schemas.microsoft.com/office/drawing/2014/main" id="{B825DD17-7525-4109-8BE6-46E965433480}"/>
              </a:ext>
            </a:extLst>
          </p:cNvPr>
          <p:cNvSpPr/>
          <p:nvPr/>
        </p:nvSpPr>
        <p:spPr>
          <a:xfrm>
            <a:off x="4566607" y="905239"/>
            <a:ext cx="487017" cy="52052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ysClr val="windowText" lastClr="000000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25BC3FC-C75C-4B03-83CE-65E1CD3F0569}"/>
              </a:ext>
            </a:extLst>
          </p:cNvPr>
          <p:cNvSpPr/>
          <p:nvPr/>
        </p:nvSpPr>
        <p:spPr>
          <a:xfrm>
            <a:off x="4469700" y="1483948"/>
            <a:ext cx="680830" cy="6261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>
                <a:solidFill>
                  <a:sysClr val="windowText" lastClr="000000"/>
                </a:solidFill>
              </a:rPr>
              <a:t>PKL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22076409-4798-4D70-B898-E38FE36C1C75}"/>
              </a:ext>
            </a:extLst>
          </p:cNvPr>
          <p:cNvSpPr/>
          <p:nvPr/>
        </p:nvSpPr>
        <p:spPr>
          <a:xfrm>
            <a:off x="5374160" y="915883"/>
            <a:ext cx="487017" cy="52052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ysClr val="windowText" lastClr="0000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CB26A55-1995-49DF-AFC1-1FE533245A25}"/>
              </a:ext>
            </a:extLst>
          </p:cNvPr>
          <p:cNvSpPr/>
          <p:nvPr/>
        </p:nvSpPr>
        <p:spPr>
          <a:xfrm>
            <a:off x="5277254" y="1494592"/>
            <a:ext cx="680830" cy="6261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>
                <a:solidFill>
                  <a:sysClr val="windowText" lastClr="000000"/>
                </a:solidFill>
              </a:rPr>
              <a:t>BPS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C98BD42-B56B-4BB7-84DC-3FCB177DB6E2}"/>
              </a:ext>
            </a:extLst>
          </p:cNvPr>
          <p:cNvSpPr/>
          <p:nvPr/>
        </p:nvSpPr>
        <p:spPr>
          <a:xfrm>
            <a:off x="6495074" y="1649945"/>
            <a:ext cx="2368422" cy="1201077"/>
          </a:xfrm>
          <a:prstGeom prst="roundRect">
            <a:avLst/>
          </a:prstGeom>
          <a:solidFill>
            <a:srgbClr val="BCF2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400" dirty="0" err="1">
                <a:solidFill>
                  <a:schemeClr val="tx1"/>
                </a:solidFill>
              </a:rPr>
              <a:t>Crossplatform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1AE0809-04B0-4E11-8F37-9EBC66F6576F}"/>
              </a:ext>
            </a:extLst>
          </p:cNvPr>
          <p:cNvCxnSpPr>
            <a:stCxn id="27" idx="2"/>
          </p:cNvCxnSpPr>
          <p:nvPr/>
        </p:nvCxnSpPr>
        <p:spPr>
          <a:xfrm>
            <a:off x="4810116" y="2110113"/>
            <a:ext cx="424" cy="219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C338CBB-C8C8-4383-B60E-5DD5452B6D63}"/>
              </a:ext>
            </a:extLst>
          </p:cNvPr>
          <p:cNvSpPr txBox="1"/>
          <p:nvPr/>
        </p:nvSpPr>
        <p:spPr>
          <a:xfrm>
            <a:off x="4513755" y="2313298"/>
            <a:ext cx="5677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/>
              <a:t>Tablet</a:t>
            </a:r>
          </a:p>
          <a:p>
            <a:pPr algn="ctr"/>
            <a:r>
              <a:rPr lang="en-ID" sz="1050" dirty="0" err="1"/>
              <a:t>Rusak</a:t>
            </a:r>
            <a:endParaRPr lang="en-US" sz="105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80B0019-586B-4D1E-A20E-5E694F625E70}"/>
              </a:ext>
            </a:extLst>
          </p:cNvPr>
          <p:cNvCxnSpPr>
            <a:stCxn id="29" idx="2"/>
          </p:cNvCxnSpPr>
          <p:nvPr/>
        </p:nvCxnSpPr>
        <p:spPr>
          <a:xfrm>
            <a:off x="5617669" y="2120757"/>
            <a:ext cx="7879" cy="208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E80EA9B-4693-4201-958D-EE5B923E7987}"/>
              </a:ext>
            </a:extLst>
          </p:cNvPr>
          <p:cNvSpPr txBox="1"/>
          <p:nvPr/>
        </p:nvSpPr>
        <p:spPr>
          <a:xfrm>
            <a:off x="5368105" y="2329375"/>
            <a:ext cx="7168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/>
              <a:t>Tablet</a:t>
            </a:r>
          </a:p>
          <a:p>
            <a:pPr algn="ctr"/>
            <a:r>
              <a:rPr lang="en-ID" sz="1050" dirty="0" err="1"/>
              <a:t>Terbatas</a:t>
            </a:r>
            <a:endParaRPr lang="en-US" sz="1050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B1A1119-E313-46B8-8F6A-2D49516D50CD}"/>
              </a:ext>
            </a:extLst>
          </p:cNvPr>
          <p:cNvSpPr/>
          <p:nvPr/>
        </p:nvSpPr>
        <p:spPr>
          <a:xfrm>
            <a:off x="4504486" y="3312678"/>
            <a:ext cx="1545535" cy="626165"/>
          </a:xfrm>
          <a:prstGeom prst="round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>
                <a:solidFill>
                  <a:sysClr val="windowText" lastClr="000000"/>
                </a:solidFill>
              </a:rPr>
              <a:t>Perangkat</a:t>
            </a:r>
            <a:r>
              <a:rPr lang="en-ID" sz="1050" dirty="0">
                <a:solidFill>
                  <a:sysClr val="windowText" lastClr="000000"/>
                </a:solidFill>
              </a:rPr>
              <a:t> </a:t>
            </a:r>
            <a:r>
              <a:rPr lang="en-ID" sz="1050" dirty="0" err="1">
                <a:solidFill>
                  <a:sysClr val="windowText" lastClr="000000"/>
                </a:solidFill>
              </a:rPr>
              <a:t>Pribadi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139A00A-42B7-483E-94CC-8679B1E0A156}"/>
              </a:ext>
            </a:extLst>
          </p:cNvPr>
          <p:cNvCxnSpPr>
            <a:stCxn id="36" idx="2"/>
            <a:endCxn id="40" idx="0"/>
          </p:cNvCxnSpPr>
          <p:nvPr/>
        </p:nvCxnSpPr>
        <p:spPr>
          <a:xfrm>
            <a:off x="4797647" y="2728796"/>
            <a:ext cx="479607" cy="583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55CEDA0-B161-42F0-8D2D-20B8C4A7E2E8}"/>
              </a:ext>
            </a:extLst>
          </p:cNvPr>
          <p:cNvCxnSpPr>
            <a:stCxn id="39" idx="2"/>
            <a:endCxn id="40" idx="0"/>
          </p:cNvCxnSpPr>
          <p:nvPr/>
        </p:nvCxnSpPr>
        <p:spPr>
          <a:xfrm flipH="1">
            <a:off x="5277254" y="2744873"/>
            <a:ext cx="449283" cy="567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219B761-388C-4CE3-987D-2FFD4B92D94E}"/>
              </a:ext>
            </a:extLst>
          </p:cNvPr>
          <p:cNvSpPr txBox="1"/>
          <p:nvPr/>
        </p:nvSpPr>
        <p:spPr>
          <a:xfrm>
            <a:off x="6906045" y="3413175"/>
            <a:ext cx="97975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/>
              <a:t>OS </a:t>
            </a:r>
            <a:r>
              <a:rPr lang="en-ID" sz="1050" dirty="0" err="1"/>
              <a:t>beraneka</a:t>
            </a:r>
            <a:endParaRPr lang="en-ID" sz="1050" dirty="0"/>
          </a:p>
          <a:p>
            <a:pPr algn="ctr"/>
            <a:r>
              <a:rPr lang="en-ID" sz="1050" dirty="0" err="1"/>
              <a:t>ragam</a:t>
            </a:r>
            <a:endParaRPr lang="en-US" sz="105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507630C-CAEB-4758-BF3E-BC30AAF02C44}"/>
              </a:ext>
            </a:extLst>
          </p:cNvPr>
          <p:cNvCxnSpPr>
            <a:cxnSpLocks/>
            <a:stCxn id="40" idx="3"/>
            <a:endCxn id="30" idx="1"/>
          </p:cNvCxnSpPr>
          <p:nvPr/>
        </p:nvCxnSpPr>
        <p:spPr>
          <a:xfrm flipV="1">
            <a:off x="6050021" y="3620924"/>
            <a:ext cx="856024" cy="4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FA135D48-704B-4BCF-B6F0-C557838AB1CF}"/>
              </a:ext>
            </a:extLst>
          </p:cNvPr>
          <p:cNvSpPr/>
          <p:nvPr/>
        </p:nvSpPr>
        <p:spPr>
          <a:xfrm>
            <a:off x="-22033" y="-11017"/>
            <a:ext cx="1076058" cy="5165534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Google Shape;735;p33">
            <a:extLst>
              <a:ext uri="{FF2B5EF4-FFF2-40B4-BE49-F238E27FC236}">
                <a16:creationId xmlns:a16="http://schemas.microsoft.com/office/drawing/2014/main" id="{9BAB9861-739D-4ED4-AB02-9EADA8372ED2}"/>
              </a:ext>
            </a:extLst>
          </p:cNvPr>
          <p:cNvSpPr txBox="1">
            <a:spLocks/>
          </p:cNvSpPr>
          <p:nvPr/>
        </p:nvSpPr>
        <p:spPr>
          <a:xfrm>
            <a:off x="84288" y="-997540"/>
            <a:ext cx="1076057" cy="2500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8324A"/>
              </a:buClr>
              <a:buSzPts val="2000"/>
              <a:buFont typeface="Source Sans Pro"/>
              <a:buChar char="◉"/>
              <a:defRPr sz="20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◉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buFont typeface="Source Sans Pro"/>
              <a:buNone/>
            </a:pPr>
            <a:r>
              <a:rPr lang="en-ID" sz="1200" b="1" dirty="0">
                <a:solidFill>
                  <a:schemeClr val="tx1"/>
                </a:solidFill>
                <a:latin typeface="Oswald"/>
                <a:ea typeface="Oswald"/>
                <a:cs typeface="Oswald"/>
                <a:sym typeface="Oswald"/>
              </a:rPr>
              <a:t>LATAR</a:t>
            </a:r>
          </a:p>
          <a:p>
            <a:pPr marL="0" indent="0">
              <a:buFont typeface="Source Sans Pro"/>
              <a:buNone/>
            </a:pPr>
            <a:r>
              <a:rPr lang="en-ID" sz="1200" b="1" dirty="0">
                <a:solidFill>
                  <a:schemeClr val="tx1"/>
                </a:solidFill>
                <a:latin typeface="Oswald"/>
                <a:sym typeface="Oswald"/>
              </a:rPr>
              <a:t>BELAKANG</a:t>
            </a:r>
          </a:p>
          <a:p>
            <a:pPr marL="0" indent="0">
              <a:buFont typeface="Source Sans Pro"/>
              <a:buNone/>
            </a:pPr>
            <a:r>
              <a:rPr lang="en-ID" sz="3600" b="1" dirty="0">
                <a:solidFill>
                  <a:schemeClr val="tx1"/>
                </a:solidFill>
                <a:latin typeface="Oswald"/>
                <a:sym typeface="Oswald"/>
              </a:rPr>
              <a:t>1</a:t>
            </a:r>
            <a:endParaRPr lang="en-ID" sz="1200" b="1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19E6C33-0626-4C89-BD22-344326D09238}"/>
              </a:ext>
            </a:extLst>
          </p:cNvPr>
          <p:cNvSpPr/>
          <p:nvPr/>
        </p:nvSpPr>
        <p:spPr>
          <a:xfrm>
            <a:off x="1061293" y="0"/>
            <a:ext cx="318977" cy="5165534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AF1F21-B112-4CAA-B11B-63EE329D5E74}"/>
              </a:ext>
            </a:extLst>
          </p:cNvPr>
          <p:cNvSpPr txBox="1"/>
          <p:nvPr/>
        </p:nvSpPr>
        <p:spPr>
          <a:xfrm>
            <a:off x="6502726" y="306349"/>
            <a:ext cx="15279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50" dirty="0" err="1"/>
              <a:t>Petugas</a:t>
            </a:r>
            <a:r>
              <a:rPr lang="en-ID" sz="1050" dirty="0"/>
              <a:t> </a:t>
            </a:r>
            <a:r>
              <a:rPr lang="en-ID" sz="1050" dirty="0" err="1"/>
              <a:t>tidak</a:t>
            </a:r>
            <a:r>
              <a:rPr lang="en-ID" sz="1050" dirty="0"/>
              <a:t> </a:t>
            </a:r>
            <a:r>
              <a:rPr lang="en-ID" sz="1050" dirty="0" err="1"/>
              <a:t>memiliki</a:t>
            </a:r>
            <a:endParaRPr lang="en-ID" sz="1050" dirty="0"/>
          </a:p>
          <a:p>
            <a:r>
              <a:rPr lang="en-ID" sz="1050" dirty="0" err="1"/>
              <a:t>Perangkat</a:t>
            </a:r>
            <a:r>
              <a:rPr lang="en-ID" sz="1050" dirty="0"/>
              <a:t> android</a:t>
            </a:r>
            <a:endParaRPr lang="en-US" sz="105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28B5F0E-65C0-4781-AC6D-35DB62D6199F}"/>
              </a:ext>
            </a:extLst>
          </p:cNvPr>
          <p:cNvCxnSpPr>
            <a:stCxn id="32" idx="1"/>
            <a:endCxn id="19" idx="3"/>
          </p:cNvCxnSpPr>
          <p:nvPr/>
        </p:nvCxnSpPr>
        <p:spPr>
          <a:xfrm flipH="1">
            <a:off x="5985418" y="514098"/>
            <a:ext cx="51730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4623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12" grpId="0" animBg="1"/>
      <p:bldP spid="14" grpId="0" animBg="1"/>
      <p:bldP spid="19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6" grpId="0"/>
      <p:bldP spid="39" grpId="0"/>
      <p:bldP spid="40" grpId="0" animBg="1"/>
      <p:bldP spid="30" grpId="0"/>
      <p:bldP spid="3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3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SARAN</a:t>
            </a:r>
            <a:endParaRPr dirty="0"/>
          </a:p>
        </p:txBody>
      </p:sp>
      <p:sp>
        <p:nvSpPr>
          <p:cNvPr id="774" name="Google Shape;774;p38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/>
            <a:r>
              <a:rPr lang="en-ID" sz="1200" dirty="0" err="1"/>
              <a:t>Perlunya</a:t>
            </a:r>
            <a:r>
              <a:rPr lang="en-ID" sz="1200" dirty="0"/>
              <a:t> </a:t>
            </a:r>
            <a:r>
              <a:rPr lang="en-ID" sz="1200" dirty="0" err="1"/>
              <a:t>pengintegrasian</a:t>
            </a:r>
            <a:r>
              <a:rPr lang="en-ID" sz="1200" dirty="0"/>
              <a:t> </a:t>
            </a:r>
            <a:r>
              <a:rPr lang="en-ID" sz="1200" dirty="0" err="1"/>
              <a:t>modul</a:t>
            </a:r>
            <a:r>
              <a:rPr lang="en-ID" sz="1200" dirty="0"/>
              <a:t> </a:t>
            </a:r>
            <a:r>
              <a:rPr lang="en-ID" sz="1200" i="1" dirty="0"/>
              <a:t>secondary editing</a:t>
            </a:r>
            <a:r>
              <a:rPr lang="en-ID" sz="1200" dirty="0"/>
              <a:t> </a:t>
            </a:r>
            <a:r>
              <a:rPr lang="en-ID" sz="1200" dirty="0" err="1"/>
              <a:t>secara</a:t>
            </a:r>
            <a:r>
              <a:rPr lang="en-ID" sz="1200" dirty="0"/>
              <a:t> </a:t>
            </a:r>
            <a:r>
              <a:rPr lang="en-ID" sz="1200" dirty="0" err="1"/>
              <a:t>utuh</a:t>
            </a:r>
            <a:r>
              <a:rPr lang="en-ID" sz="1200" dirty="0"/>
              <a:t> yang </a:t>
            </a:r>
            <a:r>
              <a:rPr lang="en-ID" sz="1200" dirty="0" err="1"/>
              <a:t>terdiri</a:t>
            </a:r>
            <a:r>
              <a:rPr lang="en-ID" sz="1200" dirty="0"/>
              <a:t> </a:t>
            </a:r>
            <a:r>
              <a:rPr lang="en-ID" sz="1200" dirty="0" err="1"/>
              <a:t>dari</a:t>
            </a:r>
            <a:r>
              <a:rPr lang="en-ID" sz="1200" dirty="0"/>
              <a:t> </a:t>
            </a:r>
            <a:r>
              <a:rPr lang="en-ID" sz="1200" dirty="0" err="1"/>
              <a:t>modul</a:t>
            </a:r>
            <a:r>
              <a:rPr lang="en-ID" sz="1200" dirty="0"/>
              <a:t> </a:t>
            </a:r>
            <a:r>
              <a:rPr lang="en-ID" sz="1200" dirty="0" err="1"/>
              <a:t>pengecekan</a:t>
            </a:r>
            <a:r>
              <a:rPr lang="en-ID" sz="1200" dirty="0"/>
              <a:t> </a:t>
            </a:r>
            <a:r>
              <a:rPr lang="en-ID" sz="1200" dirty="0" err="1"/>
              <a:t>kewajaran</a:t>
            </a:r>
            <a:r>
              <a:rPr lang="en-ID" sz="1200" dirty="0"/>
              <a:t> data, </a:t>
            </a:r>
            <a:r>
              <a:rPr lang="en-ID" sz="1200" dirty="0" err="1"/>
              <a:t>modul</a:t>
            </a:r>
            <a:r>
              <a:rPr lang="en-ID" sz="1200" dirty="0"/>
              <a:t> </a:t>
            </a:r>
            <a:r>
              <a:rPr lang="en-ID" sz="1200" dirty="0" err="1"/>
              <a:t>komunikasi</a:t>
            </a:r>
            <a:r>
              <a:rPr lang="en-ID" sz="1200" dirty="0"/>
              <a:t>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konfirmasi</a:t>
            </a:r>
            <a:r>
              <a:rPr lang="en-ID" sz="1200" dirty="0"/>
              <a:t> </a:t>
            </a:r>
            <a:r>
              <a:rPr lang="en-ID" sz="1200" dirty="0" err="1"/>
              <a:t>petugas</a:t>
            </a:r>
            <a:r>
              <a:rPr lang="en-ID" sz="1200" dirty="0"/>
              <a:t> pada </a:t>
            </a:r>
            <a:r>
              <a:rPr lang="en-ID" sz="1200" dirty="0" err="1"/>
              <a:t>jenjang</a:t>
            </a:r>
            <a:r>
              <a:rPr lang="en-ID" sz="1200" dirty="0"/>
              <a:t> </a:t>
            </a:r>
            <a:r>
              <a:rPr lang="en-ID" sz="1200" dirty="0" err="1"/>
              <a:t>sebelumnya</a:t>
            </a:r>
            <a:r>
              <a:rPr lang="en-ID" sz="1200" dirty="0"/>
              <a:t> dan </a:t>
            </a:r>
            <a:r>
              <a:rPr lang="en-ID" sz="1200" dirty="0" err="1"/>
              <a:t>pembaruan</a:t>
            </a:r>
            <a:r>
              <a:rPr lang="en-ID" sz="1200" dirty="0"/>
              <a:t> data.</a:t>
            </a:r>
            <a:endParaRPr lang="en-US" sz="1200" dirty="0"/>
          </a:p>
          <a:p>
            <a:pPr lvl="0" algn="just"/>
            <a:r>
              <a:rPr lang="id-ID" sz="1200" dirty="0"/>
              <a:t>Peneliti selanjutnya dapat membuat tambahan fitur untuk</a:t>
            </a:r>
            <a:r>
              <a:rPr lang="en-ID" sz="1200" dirty="0"/>
              <a:t> </a:t>
            </a:r>
            <a:r>
              <a:rPr lang="en-ID" sz="1200" i="1" dirty="0"/>
              <a:t>listing</a:t>
            </a:r>
            <a:r>
              <a:rPr lang="en-ID" sz="1200" dirty="0"/>
              <a:t> dan </a:t>
            </a:r>
            <a:r>
              <a:rPr lang="en-ID" sz="1200" i="1" dirty="0"/>
              <a:t>updating</a:t>
            </a:r>
            <a:r>
              <a:rPr lang="id-ID" sz="1200" dirty="0"/>
              <a:t>.</a:t>
            </a:r>
            <a:endParaRPr lang="en-US" sz="1200" dirty="0"/>
          </a:p>
          <a:p>
            <a:pPr lvl="0" algn="just"/>
            <a:r>
              <a:rPr lang="id-ID" sz="1200" dirty="0"/>
              <a:t>Pada PKL 57 terdapat sistem </a:t>
            </a:r>
            <a:r>
              <a:rPr lang="id-ID" sz="1200" i="1" dirty="0"/>
              <a:t>chatting</a:t>
            </a:r>
            <a:r>
              <a:rPr lang="id-ID" sz="1200" dirty="0"/>
              <a:t> yang memfasilitasi komunikasi pada saat kegiatan lapangan yang dikembangkan pada platform android, untuk menjadi sistem tambahan CAPI hendaknya aplikasi CAPI </a:t>
            </a:r>
            <a:r>
              <a:rPr lang="id-ID" sz="1200" i="1" dirty="0"/>
              <a:t>web</a:t>
            </a:r>
            <a:r>
              <a:rPr lang="id-ID" sz="1200" dirty="0"/>
              <a:t> juga memiliki fitur </a:t>
            </a:r>
            <a:r>
              <a:rPr lang="id-ID" sz="1200" i="1" dirty="0"/>
              <a:t>chatting</a:t>
            </a:r>
            <a:r>
              <a:rPr lang="id-ID" sz="1200" dirty="0"/>
              <a:t> yang terintegrasi dengan sistem chatting yang telah dikembangkan sebelumnya.</a:t>
            </a:r>
            <a:endParaRPr lang="en-US" sz="1200" dirty="0"/>
          </a:p>
        </p:txBody>
      </p:sp>
      <p:sp>
        <p:nvSpPr>
          <p:cNvPr id="775" name="Google Shape;775;p3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8763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3" grpId="0"/>
      <p:bldP spid="77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37"/>
          <p:cNvSpPr txBox="1">
            <a:spLocks noGrp="1"/>
          </p:cNvSpPr>
          <p:nvPr>
            <p:ph type="ctrTitle" idx="4294967295"/>
          </p:nvPr>
        </p:nvSpPr>
        <p:spPr>
          <a:xfrm>
            <a:off x="1275150" y="199185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 dirty="0"/>
              <a:t>THANKS!</a:t>
            </a:r>
            <a:endParaRPr sz="10000" dirty="0"/>
          </a:p>
        </p:txBody>
      </p:sp>
      <p:sp>
        <p:nvSpPr>
          <p:cNvPr id="768" name="Google Shape;768;p37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BCCD959-1470-4869-B0BE-E4034AA2BDF6}"/>
              </a:ext>
            </a:extLst>
          </p:cNvPr>
          <p:cNvSpPr/>
          <p:nvPr/>
        </p:nvSpPr>
        <p:spPr>
          <a:xfrm>
            <a:off x="1613049" y="201016"/>
            <a:ext cx="1545535" cy="62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/>
              <a:t>Survei</a:t>
            </a:r>
            <a:r>
              <a:rPr lang="en-ID" sz="1050" dirty="0"/>
              <a:t> &amp; </a:t>
            </a:r>
            <a:r>
              <a:rPr lang="en-ID" sz="1050" dirty="0" err="1"/>
              <a:t>Sensus</a:t>
            </a:r>
            <a:endParaRPr lang="en-US" sz="1050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D0035A71-C3E1-4AE3-B823-E0A51BE8A107}"/>
              </a:ext>
            </a:extLst>
          </p:cNvPr>
          <p:cNvSpPr/>
          <p:nvPr/>
        </p:nvSpPr>
        <p:spPr>
          <a:xfrm>
            <a:off x="2142308" y="915883"/>
            <a:ext cx="487017" cy="5205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C0E2D1-3D91-4D23-A3AB-D0FC90BDEE6F}"/>
              </a:ext>
            </a:extLst>
          </p:cNvPr>
          <p:cNvSpPr txBox="1"/>
          <p:nvPr/>
        </p:nvSpPr>
        <p:spPr>
          <a:xfrm>
            <a:off x="2683824" y="941019"/>
            <a:ext cx="11384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50" dirty="0" err="1"/>
              <a:t>Alat</a:t>
            </a:r>
            <a:r>
              <a:rPr lang="en-ID" sz="1050" dirty="0"/>
              <a:t> </a:t>
            </a:r>
            <a:r>
              <a:rPr lang="en-ID" sz="1050" dirty="0" err="1"/>
              <a:t>Pengumpul</a:t>
            </a:r>
            <a:endParaRPr lang="en-ID" sz="1050" dirty="0"/>
          </a:p>
          <a:p>
            <a:pPr algn="ctr"/>
            <a:r>
              <a:rPr lang="en-ID" sz="1050" dirty="0"/>
              <a:t>Data</a:t>
            </a:r>
            <a:endParaRPr lang="en-US" sz="105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E51B21C-4168-46CB-95DC-8DFA5D149D8C}"/>
              </a:ext>
            </a:extLst>
          </p:cNvPr>
          <p:cNvSpPr/>
          <p:nvPr/>
        </p:nvSpPr>
        <p:spPr>
          <a:xfrm>
            <a:off x="1613049" y="1513506"/>
            <a:ext cx="1545535" cy="62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/>
              <a:t>PAPI &amp; CAPI</a:t>
            </a:r>
            <a:endParaRPr lang="en-US" sz="1050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79C25E98-AE79-456A-8653-57B8FAA801E5}"/>
              </a:ext>
            </a:extLst>
          </p:cNvPr>
          <p:cNvSpPr/>
          <p:nvPr/>
        </p:nvSpPr>
        <p:spPr>
          <a:xfrm>
            <a:off x="2142307" y="2216765"/>
            <a:ext cx="487017" cy="5205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1977DD6-B6A3-478A-BD51-4F29A06A72BB}"/>
              </a:ext>
            </a:extLst>
          </p:cNvPr>
          <p:cNvSpPr/>
          <p:nvPr/>
        </p:nvSpPr>
        <p:spPr>
          <a:xfrm>
            <a:off x="1613048" y="2825996"/>
            <a:ext cx="1545535" cy="62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/>
              <a:t>Entri</a:t>
            </a:r>
            <a:r>
              <a:rPr lang="en-ID" sz="1050" dirty="0"/>
              <a:t> Data</a:t>
            </a:r>
            <a:endParaRPr lang="en-US" sz="10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A1B3AF-FACA-4A7B-9C7B-68DB1F69AF31}"/>
              </a:ext>
            </a:extLst>
          </p:cNvPr>
          <p:cNvSpPr txBox="1"/>
          <p:nvPr/>
        </p:nvSpPr>
        <p:spPr>
          <a:xfrm>
            <a:off x="1955079" y="3645782"/>
            <a:ext cx="85311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/>
              <a:t>Data</a:t>
            </a:r>
          </a:p>
          <a:p>
            <a:pPr algn="ctr"/>
            <a:r>
              <a:rPr lang="en-ID" sz="1050" dirty="0" err="1"/>
              <a:t>Belum</a:t>
            </a:r>
            <a:endParaRPr lang="en-ID" sz="1050" dirty="0"/>
          </a:p>
          <a:p>
            <a:pPr algn="ctr"/>
            <a:r>
              <a:rPr lang="en-ID" sz="1050" dirty="0" err="1"/>
              <a:t>terintegrasi</a:t>
            </a:r>
            <a:endParaRPr lang="en-US" sz="105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F5C3756-152B-4F7F-B255-BC4A0312A6B3}"/>
              </a:ext>
            </a:extLst>
          </p:cNvPr>
          <p:cNvCxnSpPr>
            <a:stCxn id="10" idx="2"/>
            <a:endCxn id="12" idx="0"/>
          </p:cNvCxnSpPr>
          <p:nvPr/>
        </p:nvCxnSpPr>
        <p:spPr>
          <a:xfrm flipH="1">
            <a:off x="2381639" y="3452161"/>
            <a:ext cx="4177" cy="193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Down 16">
            <a:extLst>
              <a:ext uri="{FF2B5EF4-FFF2-40B4-BE49-F238E27FC236}">
                <a16:creationId xmlns:a16="http://schemas.microsoft.com/office/drawing/2014/main" id="{609B3F61-E01E-48A3-B920-90305A1133E1}"/>
              </a:ext>
            </a:extLst>
          </p:cNvPr>
          <p:cNvSpPr/>
          <p:nvPr/>
        </p:nvSpPr>
        <p:spPr>
          <a:xfrm rot="16200000">
            <a:off x="3389011" y="2956639"/>
            <a:ext cx="487017" cy="52052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ysClr val="windowText" lastClr="000000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8774D54-33A1-4BE0-920E-85492F58076F}"/>
              </a:ext>
            </a:extLst>
          </p:cNvPr>
          <p:cNvSpPr/>
          <p:nvPr/>
        </p:nvSpPr>
        <p:spPr>
          <a:xfrm>
            <a:off x="3993470" y="2825995"/>
            <a:ext cx="1545535" cy="6261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>
                <a:solidFill>
                  <a:sysClr val="windowText" lastClr="000000"/>
                </a:solidFill>
              </a:rPr>
              <a:t>Aplikasi</a:t>
            </a:r>
            <a:r>
              <a:rPr lang="en-ID" sz="1050" dirty="0">
                <a:solidFill>
                  <a:sysClr val="windowText" lastClr="000000"/>
                </a:solidFill>
              </a:rPr>
              <a:t> Client CAPI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343E6D0-D2B4-4A3D-8304-90283EA1DD91}"/>
              </a:ext>
            </a:extLst>
          </p:cNvPr>
          <p:cNvSpPr/>
          <p:nvPr/>
        </p:nvSpPr>
        <p:spPr>
          <a:xfrm>
            <a:off x="6106091" y="2435416"/>
            <a:ext cx="2368422" cy="1201077"/>
          </a:xfrm>
          <a:prstGeom prst="roundRect">
            <a:avLst/>
          </a:prstGeom>
          <a:solidFill>
            <a:srgbClr val="00CE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400" dirty="0" err="1"/>
              <a:t>Alternatif</a:t>
            </a:r>
            <a:r>
              <a:rPr lang="en-ID" sz="2400" dirty="0"/>
              <a:t> </a:t>
            </a:r>
            <a:r>
              <a:rPr lang="en-ID" sz="2400" dirty="0" err="1"/>
              <a:t>Entri</a:t>
            </a:r>
            <a:r>
              <a:rPr lang="en-ID" sz="2400" dirty="0"/>
              <a:t> Data</a:t>
            </a:r>
            <a:endParaRPr lang="en-US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581455-9157-4162-B4EB-A2AC8CAFAF3B}"/>
              </a:ext>
            </a:extLst>
          </p:cNvPr>
          <p:cNvSpPr txBox="1"/>
          <p:nvPr/>
        </p:nvSpPr>
        <p:spPr>
          <a:xfrm>
            <a:off x="3917843" y="1621157"/>
            <a:ext cx="12057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/>
              <a:t>Multi mode</a:t>
            </a:r>
          </a:p>
          <a:p>
            <a:pPr algn="ctr"/>
            <a:r>
              <a:rPr lang="en-ID" sz="1050" dirty="0"/>
              <a:t>Survey collection</a:t>
            </a:r>
            <a:endParaRPr lang="en-US" sz="105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3E7905B-D637-41A9-8D12-FD93378DFFD4}"/>
              </a:ext>
            </a:extLst>
          </p:cNvPr>
          <p:cNvCxnSpPr>
            <a:stCxn id="20" idx="1"/>
            <a:endCxn id="7" idx="3"/>
          </p:cNvCxnSpPr>
          <p:nvPr/>
        </p:nvCxnSpPr>
        <p:spPr>
          <a:xfrm flipH="1" flipV="1">
            <a:off x="3158584" y="1826589"/>
            <a:ext cx="759259" cy="2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6C56ACE-DEF0-4D1F-AB05-3775EB073E78}"/>
              </a:ext>
            </a:extLst>
          </p:cNvPr>
          <p:cNvSpPr/>
          <p:nvPr/>
        </p:nvSpPr>
        <p:spPr>
          <a:xfrm>
            <a:off x="-22033" y="-11017"/>
            <a:ext cx="1076058" cy="5165534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Google Shape;735;p33">
            <a:extLst>
              <a:ext uri="{FF2B5EF4-FFF2-40B4-BE49-F238E27FC236}">
                <a16:creationId xmlns:a16="http://schemas.microsoft.com/office/drawing/2014/main" id="{CB6B981D-3676-4229-A320-1048EA48D547}"/>
              </a:ext>
            </a:extLst>
          </p:cNvPr>
          <p:cNvSpPr txBox="1">
            <a:spLocks/>
          </p:cNvSpPr>
          <p:nvPr/>
        </p:nvSpPr>
        <p:spPr>
          <a:xfrm>
            <a:off x="84289" y="-997540"/>
            <a:ext cx="1545535" cy="2500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8324A"/>
              </a:buClr>
              <a:buSzPts val="2000"/>
              <a:buFont typeface="Source Sans Pro"/>
              <a:buChar char="◉"/>
              <a:defRPr sz="20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◉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buFont typeface="Source Sans Pro"/>
              <a:buNone/>
            </a:pPr>
            <a:r>
              <a:rPr lang="en-ID" sz="1200" b="1" dirty="0">
                <a:solidFill>
                  <a:schemeClr val="tx1"/>
                </a:solidFill>
                <a:latin typeface="Oswald"/>
                <a:ea typeface="Oswald"/>
                <a:cs typeface="Oswald"/>
                <a:sym typeface="Oswald"/>
              </a:rPr>
              <a:t>LATAR</a:t>
            </a:r>
          </a:p>
          <a:p>
            <a:pPr marL="0" indent="0">
              <a:buFont typeface="Source Sans Pro"/>
              <a:buNone/>
            </a:pPr>
            <a:r>
              <a:rPr lang="en-ID" sz="1200" b="1" dirty="0">
                <a:solidFill>
                  <a:schemeClr val="tx1"/>
                </a:solidFill>
                <a:latin typeface="Oswald"/>
                <a:sym typeface="Oswald"/>
              </a:rPr>
              <a:t>BELAKANG</a:t>
            </a:r>
          </a:p>
          <a:p>
            <a:pPr marL="0" indent="0">
              <a:buFont typeface="Source Sans Pro"/>
              <a:buNone/>
            </a:pPr>
            <a:r>
              <a:rPr lang="en-ID" sz="3600" b="1" dirty="0">
                <a:solidFill>
                  <a:schemeClr val="tx1"/>
                </a:solidFill>
                <a:latin typeface="Oswald"/>
                <a:sym typeface="Oswald"/>
              </a:rPr>
              <a:t>2</a:t>
            </a:r>
            <a:endParaRPr lang="en-ID" sz="1200" b="1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BC5797-BFD6-47DC-81C7-90F52C1C2FA0}"/>
              </a:ext>
            </a:extLst>
          </p:cNvPr>
          <p:cNvSpPr/>
          <p:nvPr/>
        </p:nvSpPr>
        <p:spPr>
          <a:xfrm>
            <a:off x="1061293" y="0"/>
            <a:ext cx="318977" cy="5165534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9" grpId="0" animBg="1"/>
      <p:bldP spid="10" grpId="0" animBg="1"/>
      <p:bldP spid="12" grpId="0"/>
      <p:bldP spid="17" grpId="0" animBg="1"/>
      <p:bldP spid="18" grpId="0" animBg="1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2A6F05B-B3E1-4F73-8AF5-5DB972104E3F}"/>
              </a:ext>
            </a:extLst>
          </p:cNvPr>
          <p:cNvSpPr/>
          <p:nvPr/>
        </p:nvSpPr>
        <p:spPr>
          <a:xfrm>
            <a:off x="1613049" y="201016"/>
            <a:ext cx="1545535" cy="62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/>
              <a:t>Survei</a:t>
            </a:r>
            <a:r>
              <a:rPr lang="en-ID" sz="1050" dirty="0"/>
              <a:t> &amp; </a:t>
            </a:r>
            <a:r>
              <a:rPr lang="en-ID" sz="1050" dirty="0" err="1"/>
              <a:t>Sensus</a:t>
            </a:r>
            <a:endParaRPr lang="en-US" sz="1050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CE0A5BFB-ED3B-48BA-A2C5-89573C87DBE2}"/>
              </a:ext>
            </a:extLst>
          </p:cNvPr>
          <p:cNvSpPr/>
          <p:nvPr/>
        </p:nvSpPr>
        <p:spPr>
          <a:xfrm>
            <a:off x="2142308" y="915883"/>
            <a:ext cx="487017" cy="5205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19DE80-893F-4B5B-9FB6-96A715287605}"/>
              </a:ext>
            </a:extLst>
          </p:cNvPr>
          <p:cNvSpPr txBox="1"/>
          <p:nvPr/>
        </p:nvSpPr>
        <p:spPr>
          <a:xfrm>
            <a:off x="2683824" y="941019"/>
            <a:ext cx="11384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50" dirty="0" err="1"/>
              <a:t>Alat</a:t>
            </a:r>
            <a:r>
              <a:rPr lang="en-ID" sz="1050" dirty="0"/>
              <a:t> </a:t>
            </a:r>
            <a:r>
              <a:rPr lang="en-ID" sz="1050" dirty="0" err="1"/>
              <a:t>Pengumpul</a:t>
            </a:r>
            <a:endParaRPr lang="en-ID" sz="1050" dirty="0"/>
          </a:p>
          <a:p>
            <a:pPr algn="ctr"/>
            <a:r>
              <a:rPr lang="en-ID" sz="1050" dirty="0"/>
              <a:t>Data</a:t>
            </a:r>
            <a:endParaRPr lang="en-US" sz="10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8C69454-45C1-49BD-83F4-D04002C2D97D}"/>
              </a:ext>
            </a:extLst>
          </p:cNvPr>
          <p:cNvSpPr/>
          <p:nvPr/>
        </p:nvSpPr>
        <p:spPr>
          <a:xfrm>
            <a:off x="1613049" y="1513506"/>
            <a:ext cx="1545535" cy="626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/>
              <a:t>CAPI</a:t>
            </a:r>
            <a:endParaRPr lang="en-US" sz="1050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9302AF42-E532-4AA4-8519-65C2E5BBB4B7}"/>
              </a:ext>
            </a:extLst>
          </p:cNvPr>
          <p:cNvSpPr/>
          <p:nvPr/>
        </p:nvSpPr>
        <p:spPr>
          <a:xfrm>
            <a:off x="2142308" y="2227409"/>
            <a:ext cx="487017" cy="52052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ysClr val="windowText" lastClr="00000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1B554BA-A316-4C65-A8DD-8A2565FDEF97}"/>
              </a:ext>
            </a:extLst>
          </p:cNvPr>
          <p:cNvSpPr/>
          <p:nvPr/>
        </p:nvSpPr>
        <p:spPr>
          <a:xfrm>
            <a:off x="1613048" y="2825996"/>
            <a:ext cx="1545535" cy="6261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>
                <a:solidFill>
                  <a:sysClr val="windowText" lastClr="000000"/>
                </a:solidFill>
              </a:rPr>
              <a:t>Secondary Editing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93EA93-32B9-4445-91D3-0691B8F6DB9D}"/>
              </a:ext>
            </a:extLst>
          </p:cNvPr>
          <p:cNvSpPr txBox="1"/>
          <p:nvPr/>
        </p:nvSpPr>
        <p:spPr>
          <a:xfrm>
            <a:off x="3882547" y="3775702"/>
            <a:ext cx="13789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 err="1"/>
              <a:t>Petugas</a:t>
            </a:r>
            <a:r>
              <a:rPr lang="en-ID" sz="1050" dirty="0"/>
              <a:t> </a:t>
            </a:r>
            <a:r>
              <a:rPr lang="en-ID" sz="1050" dirty="0" err="1"/>
              <a:t>jenjang</a:t>
            </a:r>
            <a:endParaRPr lang="en-ID" sz="1050" dirty="0"/>
          </a:p>
          <a:p>
            <a:pPr algn="ctr"/>
            <a:r>
              <a:rPr lang="en-ID" sz="1050" dirty="0" err="1"/>
              <a:t>Kabupaten</a:t>
            </a:r>
            <a:r>
              <a:rPr lang="en-ID" sz="1050" dirty="0"/>
              <a:t>, </a:t>
            </a:r>
            <a:r>
              <a:rPr lang="en-ID" sz="1050" dirty="0" err="1"/>
              <a:t>provinsi</a:t>
            </a:r>
            <a:endParaRPr lang="en-ID" sz="1050" dirty="0"/>
          </a:p>
          <a:p>
            <a:pPr algn="ctr"/>
            <a:r>
              <a:rPr lang="en-ID" sz="1050" dirty="0"/>
              <a:t>Pusat </a:t>
            </a:r>
            <a:r>
              <a:rPr lang="en-ID" sz="1050" dirty="0" err="1"/>
              <a:t>tidak</a:t>
            </a:r>
            <a:r>
              <a:rPr lang="en-ID" sz="1050" dirty="0"/>
              <a:t> </a:t>
            </a:r>
            <a:r>
              <a:rPr lang="en-ID" sz="1050" dirty="0" err="1"/>
              <a:t>memiliki</a:t>
            </a:r>
            <a:endParaRPr lang="en-ID" sz="1050" dirty="0"/>
          </a:p>
          <a:p>
            <a:pPr algn="ctr"/>
            <a:r>
              <a:rPr lang="en-ID" sz="1050" dirty="0" err="1"/>
              <a:t>akses</a:t>
            </a:r>
            <a:endParaRPr lang="en-US" sz="105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809FBF-066E-4080-967D-7F48F64104D6}"/>
              </a:ext>
            </a:extLst>
          </p:cNvPr>
          <p:cNvCxnSpPr>
            <a:cxnSpLocks/>
            <a:stCxn id="19" idx="2"/>
            <a:endCxn id="11" idx="0"/>
          </p:cNvCxnSpPr>
          <p:nvPr/>
        </p:nvCxnSpPr>
        <p:spPr>
          <a:xfrm>
            <a:off x="4571999" y="3452160"/>
            <a:ext cx="0" cy="323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F2160E5-C67D-4589-8144-DEC6598C5CB0}"/>
              </a:ext>
            </a:extLst>
          </p:cNvPr>
          <p:cNvSpPr/>
          <p:nvPr/>
        </p:nvSpPr>
        <p:spPr>
          <a:xfrm>
            <a:off x="6034218" y="2320632"/>
            <a:ext cx="2681254" cy="1455070"/>
          </a:xfrm>
          <a:prstGeom prst="roundRect">
            <a:avLst/>
          </a:prstGeom>
          <a:solidFill>
            <a:srgbClr val="3C78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400" dirty="0" err="1"/>
              <a:t>Pembaruan</a:t>
            </a:r>
            <a:r>
              <a:rPr lang="en-ID" sz="2400" dirty="0"/>
              <a:t> Data Pada Secondary Editing</a:t>
            </a:r>
            <a:endParaRPr lang="en-US" sz="24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FB1FC17-7921-4DB6-9DE3-9B11B9D50547}"/>
              </a:ext>
            </a:extLst>
          </p:cNvPr>
          <p:cNvSpPr/>
          <p:nvPr/>
        </p:nvSpPr>
        <p:spPr>
          <a:xfrm>
            <a:off x="3799231" y="2825995"/>
            <a:ext cx="1545535" cy="62616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 err="1">
                <a:solidFill>
                  <a:sysClr val="windowText" lastClr="000000"/>
                </a:solidFill>
              </a:rPr>
              <a:t>Pembaruan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1FB26D0-8915-43E7-AC11-C7AAC4A30273}"/>
              </a:ext>
            </a:extLst>
          </p:cNvPr>
          <p:cNvCxnSpPr>
            <a:stCxn id="10" idx="3"/>
            <a:endCxn id="19" idx="1"/>
          </p:cNvCxnSpPr>
          <p:nvPr/>
        </p:nvCxnSpPr>
        <p:spPr>
          <a:xfrm flipV="1">
            <a:off x="3158583" y="3139078"/>
            <a:ext cx="64064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A896AC48-A58D-4BDB-8C68-683A148BB805}"/>
              </a:ext>
            </a:extLst>
          </p:cNvPr>
          <p:cNvSpPr/>
          <p:nvPr/>
        </p:nvSpPr>
        <p:spPr>
          <a:xfrm>
            <a:off x="-22033" y="-11017"/>
            <a:ext cx="1076058" cy="5165534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Google Shape;735;p33">
            <a:extLst>
              <a:ext uri="{FF2B5EF4-FFF2-40B4-BE49-F238E27FC236}">
                <a16:creationId xmlns:a16="http://schemas.microsoft.com/office/drawing/2014/main" id="{E1B21C49-AE0E-407E-B247-BCCC1C2EECAA}"/>
              </a:ext>
            </a:extLst>
          </p:cNvPr>
          <p:cNvSpPr txBox="1">
            <a:spLocks/>
          </p:cNvSpPr>
          <p:nvPr/>
        </p:nvSpPr>
        <p:spPr>
          <a:xfrm>
            <a:off x="84289" y="-997540"/>
            <a:ext cx="3575050" cy="2500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8324A"/>
              </a:buClr>
              <a:buSzPts val="2000"/>
              <a:buFont typeface="Source Sans Pro"/>
              <a:buChar char="◉"/>
              <a:defRPr sz="20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◉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buFont typeface="Source Sans Pro"/>
              <a:buNone/>
            </a:pPr>
            <a:r>
              <a:rPr lang="en-ID" sz="1200" b="1" dirty="0">
                <a:solidFill>
                  <a:schemeClr val="tx1"/>
                </a:solidFill>
                <a:latin typeface="Oswald"/>
                <a:ea typeface="Oswald"/>
                <a:cs typeface="Oswald"/>
                <a:sym typeface="Oswald"/>
              </a:rPr>
              <a:t>LATAR</a:t>
            </a:r>
          </a:p>
          <a:p>
            <a:pPr marL="0" indent="0">
              <a:buFont typeface="Source Sans Pro"/>
              <a:buNone/>
            </a:pPr>
            <a:r>
              <a:rPr lang="en-ID" sz="1200" b="1" dirty="0">
                <a:solidFill>
                  <a:schemeClr val="tx1"/>
                </a:solidFill>
                <a:latin typeface="Oswald"/>
                <a:sym typeface="Oswald"/>
              </a:rPr>
              <a:t>BELAKANG</a:t>
            </a:r>
          </a:p>
          <a:p>
            <a:pPr marL="0" indent="0">
              <a:buFont typeface="Source Sans Pro"/>
              <a:buNone/>
            </a:pPr>
            <a:r>
              <a:rPr lang="en-ID" sz="3600" b="1" dirty="0">
                <a:solidFill>
                  <a:schemeClr val="tx1"/>
                </a:solidFill>
                <a:latin typeface="Oswald"/>
                <a:sym typeface="Oswald"/>
              </a:rPr>
              <a:t>3</a:t>
            </a:r>
            <a:endParaRPr lang="en-ID" sz="12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3F56DA6-241B-42D1-95C0-A25806DA1739}"/>
              </a:ext>
            </a:extLst>
          </p:cNvPr>
          <p:cNvSpPr/>
          <p:nvPr/>
        </p:nvSpPr>
        <p:spPr>
          <a:xfrm>
            <a:off x="1061293" y="0"/>
            <a:ext cx="318977" cy="5165534"/>
          </a:xfrm>
          <a:prstGeom prst="rect">
            <a:avLst/>
          </a:prstGeom>
          <a:solidFill>
            <a:srgbClr val="AF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531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7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30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T</a:t>
            </a:r>
            <a:r>
              <a:rPr lang="en-US" dirty="0"/>
              <a:t>UJUAN </a:t>
            </a:r>
            <a:r>
              <a:rPr lang="en-US" dirty="0">
                <a:solidFill>
                  <a:srgbClr val="3C78D8"/>
                </a:solidFill>
              </a:rPr>
              <a:t>PENELITIAN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686" name="Google Shape;686;p30"/>
          <p:cNvSpPr/>
          <p:nvPr/>
        </p:nvSpPr>
        <p:spPr>
          <a:xfrm>
            <a:off x="578575" y="2061638"/>
            <a:ext cx="2808000" cy="1325100"/>
          </a:xfrm>
          <a:prstGeom prst="homePlate">
            <a:avLst>
              <a:gd name="adj" fmla="val 30129"/>
            </a:avLst>
          </a:prstGeom>
          <a:solidFill>
            <a:srgbClr val="AFF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pengisian</a:t>
            </a:r>
            <a:r>
              <a:rPr lang="en-US" dirty="0"/>
              <a:t> </a:t>
            </a:r>
            <a:r>
              <a:rPr lang="en-US" dirty="0" err="1"/>
              <a:t>kuesioner</a:t>
            </a:r>
            <a:r>
              <a:rPr lang="en-US" dirty="0"/>
              <a:t> pada CAPI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b="1" dirty="0" err="1"/>
              <a:t>dapat</a:t>
            </a:r>
            <a:r>
              <a:rPr lang="en-US" dirty="0"/>
              <a:t> </a:t>
            </a:r>
            <a:r>
              <a:rPr lang="en-US" b="1" dirty="0" err="1"/>
              <a:t>digunakan</a:t>
            </a:r>
            <a:r>
              <a:rPr lang="en-US" b="1" dirty="0"/>
              <a:t> pada </a:t>
            </a:r>
            <a:r>
              <a:rPr lang="en-US" b="1" i="1" dirty="0"/>
              <a:t>platform</a:t>
            </a:r>
            <a:r>
              <a:rPr lang="en-US" b="1" dirty="0"/>
              <a:t> lain </a:t>
            </a:r>
            <a:r>
              <a:rPr lang="en-US" dirty="0" err="1"/>
              <a:t>yaitu</a:t>
            </a:r>
            <a:r>
              <a:rPr lang="en-US" dirty="0"/>
              <a:t> OS </a:t>
            </a:r>
            <a:r>
              <a:rPr lang="en-US" dirty="0" err="1"/>
              <a:t>selain</a:t>
            </a:r>
            <a:r>
              <a:rPr lang="en-US" dirty="0"/>
              <a:t> android.</a:t>
            </a:r>
          </a:p>
        </p:txBody>
      </p:sp>
      <p:sp>
        <p:nvSpPr>
          <p:cNvPr id="687" name="Google Shape;687;p30"/>
          <p:cNvSpPr/>
          <p:nvPr/>
        </p:nvSpPr>
        <p:spPr>
          <a:xfrm>
            <a:off x="3242325" y="2061638"/>
            <a:ext cx="2862000" cy="1325100"/>
          </a:xfrm>
          <a:prstGeom prst="chevron">
            <a:avLst>
              <a:gd name="adj" fmla="val 29853"/>
            </a:avLst>
          </a:prstGeom>
          <a:solidFill>
            <a:srgbClr val="00CE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CAPI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alternatif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b="1" dirty="0" err="1"/>
              <a:t>entri</a:t>
            </a:r>
            <a:r>
              <a:rPr lang="en-US" b="1" dirty="0"/>
              <a:t> data</a:t>
            </a:r>
            <a:r>
              <a:rPr lang="en-US" dirty="0"/>
              <a:t>.</a:t>
            </a:r>
          </a:p>
        </p:txBody>
      </p:sp>
      <p:sp>
        <p:nvSpPr>
          <p:cNvPr id="688" name="Google Shape;688;p30"/>
          <p:cNvSpPr/>
          <p:nvPr/>
        </p:nvSpPr>
        <p:spPr>
          <a:xfrm>
            <a:off x="5960075" y="2061638"/>
            <a:ext cx="2862000" cy="1325100"/>
          </a:xfrm>
          <a:prstGeom prst="chevron">
            <a:avLst>
              <a:gd name="adj" fmla="val 29853"/>
            </a:avLst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CAPI agar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b="1" dirty="0" err="1"/>
              <a:t>pembaruan</a:t>
            </a:r>
            <a:r>
              <a:rPr lang="en-US" b="1" dirty="0"/>
              <a:t> data pada </a:t>
            </a:r>
            <a:r>
              <a:rPr lang="en-US" b="1" i="1" dirty="0"/>
              <a:t>secondary editing</a:t>
            </a:r>
            <a:r>
              <a:rPr lang="en-US" dirty="0"/>
              <a:t>.</a:t>
            </a:r>
          </a:p>
        </p:txBody>
      </p:sp>
      <p:sp>
        <p:nvSpPr>
          <p:cNvPr id="689" name="Google Shape;689;p3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5" grpId="0"/>
      <p:bldP spid="686" grpId="0" animBg="1"/>
      <p:bldP spid="687" grpId="0" animBg="1"/>
      <p:bldP spid="68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KAJIAN PUSTAKA</a:t>
            </a:r>
            <a:endParaRPr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416725" y="3661925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C78D8"/>
                </a:solidFill>
                <a:latin typeface="Oswald"/>
                <a:sym typeface="Oswald"/>
              </a:rPr>
              <a:t>2</a:t>
            </a:r>
            <a:endParaRPr sz="12000" dirty="0">
              <a:solidFill>
                <a:srgbClr val="3C78D8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259247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31"/>
          <p:cNvSpPr txBox="1">
            <a:spLocks noGrp="1"/>
          </p:cNvSpPr>
          <p:nvPr>
            <p:ph type="title"/>
          </p:nvPr>
        </p:nvSpPr>
        <p:spPr>
          <a:xfrm>
            <a:off x="1047750" y="1007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TEORI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695" name="Google Shape;695;p31"/>
          <p:cNvSpPr txBox="1">
            <a:spLocks noGrp="1"/>
          </p:cNvSpPr>
          <p:nvPr>
            <p:ph type="body" idx="1"/>
          </p:nvPr>
        </p:nvSpPr>
        <p:spPr>
          <a:xfrm>
            <a:off x="1083975" y="1009650"/>
            <a:ext cx="22278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sz="1100" b="1" dirty="0"/>
              <a:t>CAPI</a:t>
            </a:r>
          </a:p>
          <a:p>
            <a:pPr marL="171450" indent="-171450"/>
            <a:r>
              <a:rPr lang="en-ID" sz="1100" b="1" dirty="0"/>
              <a:t> </a:t>
            </a:r>
            <a:r>
              <a:rPr lang="en-ID" sz="1100" dirty="0" err="1"/>
              <a:t>Menggunakan</a:t>
            </a:r>
            <a:r>
              <a:rPr lang="en-ID" sz="1100" dirty="0"/>
              <a:t> </a:t>
            </a:r>
            <a:r>
              <a:rPr lang="en-ID" sz="1100" i="1" dirty="0"/>
              <a:t>computer</a:t>
            </a:r>
          </a:p>
          <a:p>
            <a:pPr marL="171450" indent="-171450"/>
            <a:r>
              <a:rPr lang="en-ID" sz="1100" i="1" dirty="0"/>
              <a:t> </a:t>
            </a:r>
            <a:r>
              <a:rPr lang="en-ID" sz="1100" dirty="0" err="1"/>
              <a:t>Langsung</a:t>
            </a:r>
            <a:r>
              <a:rPr lang="en-ID" sz="1100" dirty="0"/>
              <a:t> </a:t>
            </a:r>
            <a:r>
              <a:rPr lang="en-ID" sz="1100" dirty="0" err="1"/>
              <a:t>masuk</a:t>
            </a:r>
            <a:r>
              <a:rPr lang="en-ID" sz="1100" dirty="0"/>
              <a:t> basis data</a:t>
            </a:r>
          </a:p>
          <a:p>
            <a:pPr marL="171450" indent="-171450"/>
            <a:r>
              <a:rPr lang="en-ID" sz="1100" dirty="0"/>
              <a:t> Offline</a:t>
            </a:r>
            <a:endParaRPr sz="1100" dirty="0"/>
          </a:p>
        </p:txBody>
      </p:sp>
      <p:sp>
        <p:nvSpPr>
          <p:cNvPr id="696" name="Google Shape;696;p31"/>
          <p:cNvSpPr txBox="1">
            <a:spLocks noGrp="1"/>
          </p:cNvSpPr>
          <p:nvPr>
            <p:ph type="body" idx="2"/>
          </p:nvPr>
        </p:nvSpPr>
        <p:spPr>
          <a:xfrm>
            <a:off x="3845087" y="1009650"/>
            <a:ext cx="22278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100" b="1" dirty="0" err="1"/>
              <a:t>Entri</a:t>
            </a:r>
            <a:r>
              <a:rPr lang="en-US" sz="1100" b="1" dirty="0"/>
              <a:t> Data</a:t>
            </a:r>
          </a:p>
          <a:p>
            <a:pPr marL="171450" indent="-171450"/>
            <a:r>
              <a:rPr lang="en-ID" sz="1100" b="1" dirty="0"/>
              <a:t> </a:t>
            </a:r>
            <a:r>
              <a:rPr lang="en-US" sz="1100" dirty="0" err="1"/>
              <a:t>Menggunakan</a:t>
            </a:r>
            <a:r>
              <a:rPr lang="en-US" sz="1100" dirty="0"/>
              <a:t> PC</a:t>
            </a:r>
          </a:p>
          <a:p>
            <a:pPr marL="171450" indent="-171450"/>
            <a:r>
              <a:rPr lang="en-ID" sz="1100" dirty="0"/>
              <a:t> </a:t>
            </a:r>
            <a:r>
              <a:rPr lang="en-US" sz="1100" dirty="0"/>
              <a:t>Rule </a:t>
            </a:r>
            <a:r>
              <a:rPr lang="en-US" sz="1100" dirty="0" err="1"/>
              <a:t>validasi</a:t>
            </a:r>
            <a:endParaRPr lang="en-US" sz="1100" dirty="0"/>
          </a:p>
          <a:p>
            <a:pPr marL="171450" indent="-171450"/>
            <a:r>
              <a:rPr lang="en-ID" sz="1100" dirty="0"/>
              <a:t> </a:t>
            </a:r>
            <a:r>
              <a:rPr lang="en-US" sz="1100" dirty="0" err="1"/>
              <a:t>Masuk</a:t>
            </a:r>
            <a:r>
              <a:rPr lang="en-US" sz="1100" dirty="0"/>
              <a:t> basis data</a:t>
            </a:r>
            <a:endParaRPr sz="1100" dirty="0"/>
          </a:p>
        </p:txBody>
      </p:sp>
      <p:sp>
        <p:nvSpPr>
          <p:cNvPr id="697" name="Google Shape;697;p31"/>
          <p:cNvSpPr txBox="1">
            <a:spLocks noGrp="1"/>
          </p:cNvSpPr>
          <p:nvPr>
            <p:ph type="body" idx="3"/>
          </p:nvPr>
        </p:nvSpPr>
        <p:spPr>
          <a:xfrm>
            <a:off x="6606198" y="1009650"/>
            <a:ext cx="22278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100" b="1" dirty="0"/>
              <a:t>Secondary Editing</a:t>
            </a:r>
          </a:p>
          <a:p>
            <a:pPr marL="171450" indent="-171450"/>
            <a:r>
              <a:rPr lang="en-ID" sz="1100" dirty="0"/>
              <a:t> </a:t>
            </a:r>
            <a:r>
              <a:rPr lang="en-ID" sz="1100" dirty="0" err="1"/>
              <a:t>Petugas</a:t>
            </a:r>
            <a:r>
              <a:rPr lang="en-ID" sz="1100" dirty="0"/>
              <a:t> BPS pada </a:t>
            </a:r>
            <a:r>
              <a:rPr lang="en-ID" sz="1100" dirty="0" err="1"/>
              <a:t>jenjang</a:t>
            </a:r>
            <a:r>
              <a:rPr lang="en-ID" sz="1100" dirty="0"/>
              <a:t> </a:t>
            </a:r>
            <a:r>
              <a:rPr lang="en-ID" sz="1100" dirty="0" err="1"/>
              <a:t>tertentu</a:t>
            </a:r>
            <a:r>
              <a:rPr lang="en-ID" sz="1100" dirty="0"/>
              <a:t> </a:t>
            </a:r>
            <a:r>
              <a:rPr lang="en-ID" sz="1100" dirty="0" err="1"/>
              <a:t>memiliki</a:t>
            </a:r>
            <a:r>
              <a:rPr lang="en-ID" sz="1100" dirty="0"/>
              <a:t> </a:t>
            </a:r>
            <a:r>
              <a:rPr lang="en-ID" sz="1100" dirty="0" err="1"/>
              <a:t>akses</a:t>
            </a:r>
            <a:r>
              <a:rPr lang="en-ID" sz="1100" dirty="0"/>
              <a:t> </a:t>
            </a:r>
            <a:r>
              <a:rPr lang="en-ID" sz="1100" dirty="0" err="1"/>
              <a:t>terhadap</a:t>
            </a:r>
            <a:r>
              <a:rPr lang="en-ID" sz="1100" dirty="0"/>
              <a:t> data yang </a:t>
            </a:r>
            <a:r>
              <a:rPr lang="en-ID" sz="1100" dirty="0" err="1"/>
              <a:t>dikumpulkan</a:t>
            </a:r>
            <a:endParaRPr lang="en-ID" sz="1100" dirty="0"/>
          </a:p>
          <a:p>
            <a:pPr marL="171450" indent="-171450"/>
            <a:r>
              <a:rPr lang="en-ID" sz="1100" dirty="0"/>
              <a:t> </a:t>
            </a:r>
            <a:r>
              <a:rPr lang="en-ID" sz="1100" dirty="0" err="1"/>
              <a:t>Dapat</a:t>
            </a:r>
            <a:r>
              <a:rPr lang="en-ID" sz="1100" dirty="0"/>
              <a:t> </a:t>
            </a:r>
            <a:r>
              <a:rPr lang="en-ID" sz="1100" dirty="0" err="1"/>
              <a:t>melakukan</a:t>
            </a:r>
            <a:r>
              <a:rPr lang="en-ID" sz="1100" dirty="0"/>
              <a:t> </a:t>
            </a:r>
            <a:r>
              <a:rPr lang="en-ID" sz="1100" i="1" dirty="0"/>
              <a:t>cleaning data</a:t>
            </a:r>
            <a:endParaRPr sz="1100" dirty="0"/>
          </a:p>
        </p:txBody>
      </p:sp>
      <p:sp>
        <p:nvSpPr>
          <p:cNvPr id="722" name="Google Shape;722;p3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pSp>
        <p:nvGrpSpPr>
          <p:cNvPr id="22" name="Google Shape;935;p40">
            <a:extLst>
              <a:ext uri="{FF2B5EF4-FFF2-40B4-BE49-F238E27FC236}">
                <a16:creationId xmlns:a16="http://schemas.microsoft.com/office/drawing/2014/main" id="{A8A50960-A30A-41CE-A4B4-183A6CCE80B8}"/>
              </a:ext>
            </a:extLst>
          </p:cNvPr>
          <p:cNvGrpSpPr/>
          <p:nvPr/>
        </p:nvGrpSpPr>
        <p:grpSpPr>
          <a:xfrm>
            <a:off x="3456472" y="1182616"/>
            <a:ext cx="386943" cy="372647"/>
            <a:chOff x="2583325" y="2972875"/>
            <a:chExt cx="462850" cy="445750"/>
          </a:xfrm>
        </p:grpSpPr>
        <p:sp>
          <p:nvSpPr>
            <p:cNvPr id="23" name="Google Shape;936;p40">
              <a:extLst>
                <a:ext uri="{FF2B5EF4-FFF2-40B4-BE49-F238E27FC236}">
                  <a16:creationId xmlns:a16="http://schemas.microsoft.com/office/drawing/2014/main" id="{EB6311A0-1C74-408B-B09A-D70195150A99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37;p40">
              <a:extLst>
                <a:ext uri="{FF2B5EF4-FFF2-40B4-BE49-F238E27FC236}">
                  <a16:creationId xmlns:a16="http://schemas.microsoft.com/office/drawing/2014/main" id="{B2382F4D-FBE1-48C8-B2D9-2FC50BD9A7C9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934;p40">
            <a:extLst>
              <a:ext uri="{FF2B5EF4-FFF2-40B4-BE49-F238E27FC236}">
                <a16:creationId xmlns:a16="http://schemas.microsoft.com/office/drawing/2014/main" id="{9F890FE2-BC0B-45C2-ACED-9116973D139E}"/>
              </a:ext>
            </a:extLst>
          </p:cNvPr>
          <p:cNvSpPr/>
          <p:nvPr/>
        </p:nvSpPr>
        <p:spPr>
          <a:xfrm>
            <a:off x="829808" y="1195790"/>
            <a:ext cx="248083" cy="429809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" name="Google Shape;871;p40">
            <a:extLst>
              <a:ext uri="{FF2B5EF4-FFF2-40B4-BE49-F238E27FC236}">
                <a16:creationId xmlns:a16="http://schemas.microsoft.com/office/drawing/2014/main" id="{1165377E-CF50-4D55-841B-1715CBAAAA58}"/>
              </a:ext>
            </a:extLst>
          </p:cNvPr>
          <p:cNvGrpSpPr/>
          <p:nvPr/>
        </p:nvGrpSpPr>
        <p:grpSpPr>
          <a:xfrm>
            <a:off x="6235752" y="1195790"/>
            <a:ext cx="365499" cy="365499"/>
            <a:chOff x="1922075" y="1629000"/>
            <a:chExt cx="437200" cy="437200"/>
          </a:xfrm>
        </p:grpSpPr>
        <p:sp>
          <p:nvSpPr>
            <p:cNvPr id="27" name="Google Shape;872;p40">
              <a:extLst>
                <a:ext uri="{FF2B5EF4-FFF2-40B4-BE49-F238E27FC236}">
                  <a16:creationId xmlns:a16="http://schemas.microsoft.com/office/drawing/2014/main" id="{18D19BA5-033A-4106-8AC5-14BA666FFA27}"/>
                </a:ext>
              </a:extLst>
            </p:cNvPr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73;p40">
              <a:extLst>
                <a:ext uri="{FF2B5EF4-FFF2-40B4-BE49-F238E27FC236}">
                  <a16:creationId xmlns:a16="http://schemas.microsoft.com/office/drawing/2014/main" id="{7660A180-C504-40A0-83F1-58EDF15886B9}"/>
                </a:ext>
              </a:extLst>
            </p:cNvPr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696;p31">
            <a:extLst>
              <a:ext uri="{FF2B5EF4-FFF2-40B4-BE49-F238E27FC236}">
                <a16:creationId xmlns:a16="http://schemas.microsoft.com/office/drawing/2014/main" id="{3ACFEF61-4EE1-4CF2-B390-A00CEE008D00}"/>
              </a:ext>
            </a:extLst>
          </p:cNvPr>
          <p:cNvSpPr txBox="1">
            <a:spLocks/>
          </p:cNvSpPr>
          <p:nvPr/>
        </p:nvSpPr>
        <p:spPr>
          <a:xfrm>
            <a:off x="3845087" y="2507775"/>
            <a:ext cx="2227800" cy="13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◉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◉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■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●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○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■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●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○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600"/>
              <a:buFont typeface="Source Sans Pro"/>
              <a:buChar char="■"/>
              <a:defRPr sz="16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buFont typeface="Source Sans Pro"/>
              <a:buNone/>
            </a:pPr>
            <a:r>
              <a:rPr lang="nn-NO" sz="1100" b="1" dirty="0"/>
              <a:t>Crossplatform</a:t>
            </a:r>
          </a:p>
          <a:p>
            <a:pPr marL="171450" indent="-171450"/>
            <a:r>
              <a:rPr lang="nn-NO" sz="1100" b="1" dirty="0"/>
              <a:t> </a:t>
            </a:r>
            <a:r>
              <a:rPr lang="nn-NO" sz="1100" dirty="0"/>
              <a:t>Dapat digunakan pada berbagai OS.</a:t>
            </a:r>
          </a:p>
        </p:txBody>
      </p:sp>
      <p:sp>
        <p:nvSpPr>
          <p:cNvPr id="30" name="Google Shape;941;p40">
            <a:extLst>
              <a:ext uri="{FF2B5EF4-FFF2-40B4-BE49-F238E27FC236}">
                <a16:creationId xmlns:a16="http://schemas.microsoft.com/office/drawing/2014/main" id="{870AF112-F04F-4AB5-88C6-609E148F49EC}"/>
              </a:ext>
            </a:extLst>
          </p:cNvPr>
          <p:cNvSpPr/>
          <p:nvPr/>
        </p:nvSpPr>
        <p:spPr>
          <a:xfrm>
            <a:off x="3488115" y="2680741"/>
            <a:ext cx="355300" cy="355279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00223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4" grpId="0"/>
      <p:bldP spid="695" grpId="0" build="p"/>
      <p:bldP spid="696" grpId="0" build="p"/>
      <p:bldP spid="697" grpId="0" build="p"/>
      <p:bldP spid="25" grpId="0" animBg="1"/>
      <p:bldP spid="29" grpId="0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0"/>
          <p:cNvSpPr txBox="1">
            <a:spLocks noGrp="1"/>
          </p:cNvSpPr>
          <p:nvPr>
            <p:ph type="body" idx="1"/>
          </p:nvPr>
        </p:nvSpPr>
        <p:spPr>
          <a:xfrm>
            <a:off x="1131500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 err="1"/>
              <a:t>Alfaqih</a:t>
            </a:r>
            <a:r>
              <a:rPr lang="en-ID" b="1" dirty="0"/>
              <a:t> (2017)</a:t>
            </a:r>
            <a:endParaRPr b="1" dirty="0"/>
          </a:p>
          <a:p>
            <a:pPr marL="342900"/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Kuesioner</a:t>
            </a:r>
            <a:r>
              <a:rPr lang="en-US" dirty="0"/>
              <a:t> CAPI ODK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menampilkan</a:t>
            </a:r>
            <a:r>
              <a:rPr lang="en-US" dirty="0"/>
              <a:t> </a:t>
            </a:r>
            <a:r>
              <a:rPr lang="en-US" dirty="0" err="1"/>
              <a:t>kuesioner</a:t>
            </a:r>
            <a:r>
              <a:rPr lang="en-US" dirty="0"/>
              <a:t> pada </a:t>
            </a:r>
            <a:r>
              <a:rPr lang="en-US" i="1" dirty="0"/>
              <a:t>web.</a:t>
            </a:r>
          </a:p>
          <a:p>
            <a:pPr marL="342900"/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pengisian</a:t>
            </a:r>
            <a:r>
              <a:rPr lang="en-ID" dirty="0"/>
              <a:t>.</a:t>
            </a:r>
          </a:p>
          <a:p>
            <a:pPr marL="342900"/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didesain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perangkat</a:t>
            </a:r>
            <a:r>
              <a:rPr lang="en-ID" dirty="0"/>
              <a:t> </a:t>
            </a:r>
            <a:r>
              <a:rPr lang="en-ID" i="1" dirty="0"/>
              <a:t>mobile</a:t>
            </a:r>
            <a:r>
              <a:rPr lang="en-ID" dirty="0"/>
              <a:t>.</a:t>
            </a:r>
            <a:endParaRPr dirty="0"/>
          </a:p>
        </p:txBody>
      </p:sp>
      <p:sp>
        <p:nvSpPr>
          <p:cNvPr id="524" name="Google Shape;524;p20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PENELITIAN </a:t>
            </a:r>
            <a:r>
              <a:rPr lang="en-US" dirty="0">
                <a:solidFill>
                  <a:srgbClr val="3C78D8"/>
                </a:solidFill>
              </a:rPr>
              <a:t>TERKAIT</a:t>
            </a:r>
            <a:endParaRPr dirty="0">
              <a:solidFill>
                <a:srgbClr val="3C78D8"/>
              </a:solidFill>
            </a:endParaRPr>
          </a:p>
        </p:txBody>
      </p:sp>
      <p:sp>
        <p:nvSpPr>
          <p:cNvPr id="525" name="Google Shape;525;p20"/>
          <p:cNvSpPr txBox="1">
            <a:spLocks noGrp="1"/>
          </p:cNvSpPr>
          <p:nvPr>
            <p:ph type="body" idx="2"/>
          </p:nvPr>
        </p:nvSpPr>
        <p:spPr>
          <a:xfrm>
            <a:off x="4672563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D" b="1" dirty="0" err="1"/>
              <a:t>Akkas</a:t>
            </a:r>
            <a:r>
              <a:rPr lang="en-ID" b="1" dirty="0"/>
              <a:t> (2017)</a:t>
            </a:r>
            <a:endParaRPr b="1" dirty="0"/>
          </a:p>
          <a:p>
            <a:pPr marL="285750" indent="-285750"/>
            <a:r>
              <a:rPr lang="en-US" dirty="0" err="1"/>
              <a:t>Mekanisme</a:t>
            </a:r>
            <a:r>
              <a:rPr lang="en-US" dirty="0"/>
              <a:t> </a:t>
            </a:r>
            <a:r>
              <a:rPr lang="en-US" dirty="0" err="1"/>
              <a:t>permbaruan</a:t>
            </a:r>
            <a:r>
              <a:rPr lang="en-US" dirty="0"/>
              <a:t> </a:t>
            </a:r>
            <a:r>
              <a:rPr lang="en-US" dirty="0" err="1"/>
              <a:t>isian</a:t>
            </a:r>
            <a:r>
              <a:rPr lang="en-US" dirty="0"/>
              <a:t> </a:t>
            </a:r>
            <a:r>
              <a:rPr lang="en-US" dirty="0" err="1"/>
              <a:t>kuesioner</a:t>
            </a:r>
            <a:r>
              <a:rPr lang="en-US" dirty="0"/>
              <a:t> CAPI ODK.</a:t>
            </a:r>
            <a:endParaRPr dirty="0"/>
          </a:p>
        </p:txBody>
      </p:sp>
      <p:sp>
        <p:nvSpPr>
          <p:cNvPr id="526" name="Google Shape;526;p2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" grpId="0" build="p"/>
      <p:bldP spid="524" grpId="0"/>
      <p:bldP spid="525" grpId="0" uiExpand="1" build="p"/>
    </p:bldLst>
  </p:timing>
</p:sld>
</file>

<file path=ppt/theme/theme1.xml><?xml version="1.0" encoding="utf-8"?>
<a:theme xmlns:a="http://schemas.openxmlformats.org/drawingml/2006/main" name="Quinc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</TotalTime>
  <Words>1240</Words>
  <Application>Microsoft Office PowerPoint</Application>
  <PresentationFormat>On-screen Show (16:9)</PresentationFormat>
  <Paragraphs>548</Paragraphs>
  <Slides>31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Oswald</vt:lpstr>
      <vt:lpstr>Source Sans Pro</vt:lpstr>
      <vt:lpstr>Times New Roman</vt:lpstr>
      <vt:lpstr>Webdings</vt:lpstr>
      <vt:lpstr>Wingdings</vt:lpstr>
      <vt:lpstr>Quince template</vt:lpstr>
      <vt:lpstr>PENGEMBANGAN SISTEM PENGISIAN KUESIONER CAPI-STIS BERBASIS WEB</vt:lpstr>
      <vt:lpstr>PENDAHULUAN</vt:lpstr>
      <vt:lpstr>PowerPoint Presentation</vt:lpstr>
      <vt:lpstr>PowerPoint Presentation</vt:lpstr>
      <vt:lpstr>PowerPoint Presentation</vt:lpstr>
      <vt:lpstr>TUJUAN PENELITIAN</vt:lpstr>
      <vt:lpstr>KAJIAN PUSTAKA</vt:lpstr>
      <vt:lpstr>TEORI</vt:lpstr>
      <vt:lpstr>PENELITIAN TERKAIT</vt:lpstr>
      <vt:lpstr>RUANG LINGKUP PENELITIAN</vt:lpstr>
      <vt:lpstr>METODOLOGI</vt:lpstr>
      <vt:lpstr>METODE PENGUMPULAN DATA</vt:lpstr>
      <vt:lpstr>METODE ANALISIS</vt:lpstr>
      <vt:lpstr>HASIL DAN PEMBAHASAN</vt:lpstr>
      <vt:lpstr>PENGEMBANGAN APLIKASI</vt:lpstr>
      <vt:lpstr>ARSITEKTUR APLIKASI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SUS : Aplikasi Client CAPI</vt:lpstr>
      <vt:lpstr>SUS : Entri Data</vt:lpstr>
      <vt:lpstr>PowerPoint Presentation</vt:lpstr>
      <vt:lpstr>SUS : Pembaruan Data Secondary Editing</vt:lpstr>
      <vt:lpstr>KESIMPULAN DAN SARAN</vt:lpstr>
      <vt:lpstr>KESIMPULAN</vt:lpstr>
      <vt:lpstr>SARAN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PENGEMBANGAN SISTEM PENGISIAN KUESIONER CAPI-STIS BERBASIS WEB</dc:title>
  <cp:lastModifiedBy>Alwin Gilang</cp:lastModifiedBy>
  <cp:revision>55</cp:revision>
  <dcterms:modified xsi:type="dcterms:W3CDTF">2018-08-05T15:23:03Z</dcterms:modified>
</cp:coreProperties>
</file>